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1" r:id="rId2"/>
    <p:sldId id="256" r:id="rId3"/>
    <p:sldId id="258" r:id="rId4"/>
    <p:sldId id="297" r:id="rId5"/>
    <p:sldId id="298" r:id="rId6"/>
    <p:sldId id="293" r:id="rId7"/>
    <p:sldId id="294" r:id="rId8"/>
    <p:sldId id="306" r:id="rId9"/>
    <p:sldId id="308" r:id="rId10"/>
    <p:sldId id="310" r:id="rId11"/>
    <p:sldId id="284" r:id="rId12"/>
    <p:sldId id="291" r:id="rId13"/>
    <p:sldId id="268" r:id="rId14"/>
    <p:sldId id="292" r:id="rId15"/>
    <p:sldId id="275" r:id="rId16"/>
    <p:sldId id="274" r:id="rId17"/>
    <p:sldId id="313" r:id="rId18"/>
    <p:sldId id="312" r:id="rId19"/>
    <p:sldId id="319" r:id="rId20"/>
    <p:sldId id="311" r:id="rId21"/>
    <p:sldId id="323" r:id="rId22"/>
    <p:sldId id="320" r:id="rId23"/>
    <p:sldId id="314" r:id="rId24"/>
    <p:sldId id="277" r:id="rId25"/>
    <p:sldId id="285" r:id="rId26"/>
    <p:sldId id="30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76615-8059-48ED-8EC4-963A3B7EB812}" type="datetimeFigureOut">
              <a:rPr lang="en-US" smtClean="0"/>
              <a:pPr/>
              <a:t>5/19/2019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9F904-EF67-401A-BE74-7ADB81F8CC2C}" type="slidenum">
              <a:rPr lang="en-IN" smtClean="0"/>
              <a:pPr/>
              <a:t>‹#›</a:t>
            </a:fld>
            <a:endParaRPr lang="en-IN"/>
          </a:p>
        </p:txBody>
      </p:sp>
    </p:spTree>
    <p:extLst>
      <p:ext uri="{BB962C8B-B14F-4D97-AF65-F5344CB8AC3E}">
        <p14:creationId xmlns:p14="http://schemas.microsoft.com/office/powerpoint/2010/main" val="125798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47991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937DC9-9B91-4255-9C77-8FB0709D31D9}" type="datetimeFigureOut">
              <a:rPr lang="en-US" smtClean="0"/>
              <a:pPr/>
              <a:t>5/19/2019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2C406D-E601-4DCA-9E86-F9E973A4CDBB}"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7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37DC9-9B91-4255-9C77-8FB0709D31D9}" type="datetimeFigureOut">
              <a:rPr lang="en-US" smtClean="0"/>
              <a:pPr/>
              <a:t>5/19/2019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41224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37DC9-9B91-4255-9C77-8FB0709D31D9}" type="datetimeFigureOut">
              <a:rPr lang="en-US" smtClean="0"/>
              <a:pPr/>
              <a:t>5/19/2019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54517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37DC9-9B91-4255-9C77-8FB0709D31D9}" type="datetimeFigureOut">
              <a:rPr lang="en-US" smtClean="0"/>
              <a:pPr/>
              <a:t>5/19/2019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113246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937DC9-9B91-4255-9C77-8FB0709D31D9}" type="datetimeFigureOut">
              <a:rPr lang="en-US" smtClean="0"/>
              <a:pPr/>
              <a:t>5/19/2019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2C406D-E601-4DCA-9E86-F9E973A4CDBB}"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96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937DC9-9B91-4255-9C77-8FB0709D31D9}" type="datetimeFigureOut">
              <a:rPr lang="en-US" smtClean="0"/>
              <a:pPr/>
              <a:t>5/19/2019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159685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937DC9-9B91-4255-9C77-8FB0709D31D9}" type="datetimeFigureOut">
              <a:rPr lang="en-US" smtClean="0"/>
              <a:pPr/>
              <a:t>5/19/2019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17638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937DC9-9B91-4255-9C77-8FB0709D31D9}" type="datetimeFigureOut">
              <a:rPr lang="en-US" smtClean="0"/>
              <a:pPr/>
              <a:t>5/19/2019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376793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937DC9-9B91-4255-9C77-8FB0709D31D9}" type="datetimeFigureOut">
              <a:rPr lang="en-US" smtClean="0"/>
              <a:pPr/>
              <a:t>5/19/2019</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399048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937DC9-9B91-4255-9C77-8FB0709D31D9}" type="datetimeFigureOut">
              <a:rPr lang="en-US" smtClean="0"/>
              <a:pPr/>
              <a:t>5/19/2019</a:t>
            </a:fld>
            <a:endParaRPr lang="en-I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2C406D-E601-4DCA-9E86-F9E973A4CDBB}" type="slidenum">
              <a:rPr lang="en-IN" smtClean="0"/>
              <a:pPr/>
              <a:t>‹#›</a:t>
            </a:fld>
            <a:endParaRPr lang="en-IN"/>
          </a:p>
        </p:txBody>
      </p:sp>
    </p:spTree>
    <p:extLst>
      <p:ext uri="{BB962C8B-B14F-4D97-AF65-F5344CB8AC3E}">
        <p14:creationId xmlns:p14="http://schemas.microsoft.com/office/powerpoint/2010/main" val="737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937DC9-9B91-4255-9C77-8FB0709D31D9}" type="datetimeFigureOut">
              <a:rPr lang="en-US" smtClean="0"/>
              <a:pPr/>
              <a:t>5/19/2019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2C406D-E601-4DCA-9E86-F9E973A4CDBB}" type="slidenum">
              <a:rPr lang="en-IN" smtClean="0"/>
              <a:pPr/>
              <a:t>‹#›</a:t>
            </a:fld>
            <a:endParaRPr lang="en-IN"/>
          </a:p>
        </p:txBody>
      </p:sp>
    </p:spTree>
    <p:extLst>
      <p:ext uri="{BB962C8B-B14F-4D97-AF65-F5344CB8AC3E}">
        <p14:creationId xmlns:p14="http://schemas.microsoft.com/office/powerpoint/2010/main" val="269973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F937DC9-9B91-4255-9C77-8FB0709D31D9}" type="datetimeFigureOut">
              <a:rPr lang="en-US" smtClean="0"/>
              <a:pPr/>
              <a:t>5/19/2019</a:t>
            </a:fld>
            <a:endParaRPr lang="en-IN"/>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12C406D-E601-4DCA-9E86-F9E973A4CDBB}" type="slidenum">
              <a:rPr lang="en-IN" smtClean="0"/>
              <a:pPr/>
              <a:t>‹#›</a:t>
            </a:fld>
            <a:endParaRPr lang="en-IN"/>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0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604" name="Picture 4" descr="Image may contain: 4 people, people smiling, fruit, food and outdoor"/>
          <p:cNvPicPr>
            <a:picLocks noChangeAspect="1" noChangeArrowheads="1"/>
          </p:cNvPicPr>
          <p:nvPr/>
        </p:nvPicPr>
        <p:blipFill>
          <a:blip r:embed="rId3"/>
          <a:srcRect b="7778"/>
          <a:stretch>
            <a:fillRect/>
          </a:stretch>
        </p:blipFill>
        <p:spPr bwMode="auto">
          <a:xfrm>
            <a:off x="0" y="0"/>
            <a:ext cx="9144000" cy="6324600"/>
          </a:xfrm>
          <a:prstGeom prst="rect">
            <a:avLst/>
          </a:prstGeom>
          <a:noFill/>
        </p:spPr>
      </p:pic>
      <p:sp>
        <p:nvSpPr>
          <p:cNvPr id="2" name="Title 1"/>
          <p:cNvSpPr>
            <a:spLocks noGrp="1"/>
          </p:cNvSpPr>
          <p:nvPr>
            <p:ph type="ctrTitle"/>
          </p:nvPr>
        </p:nvSpPr>
        <p:spPr>
          <a:xfrm>
            <a:off x="1295400" y="228600"/>
            <a:ext cx="7010400" cy="1066800"/>
          </a:xfrm>
        </p:spPr>
        <p:style>
          <a:lnRef idx="2">
            <a:schemeClr val="accent2"/>
          </a:lnRef>
          <a:fillRef idx="1">
            <a:schemeClr val="lt1"/>
          </a:fillRef>
          <a:effectRef idx="0">
            <a:schemeClr val="accent2"/>
          </a:effectRef>
          <a:fontRef idx="minor">
            <a:schemeClr val="dk1"/>
          </a:fontRef>
        </p:style>
        <p:txBody>
          <a:bodyPr>
            <a:noAutofit/>
          </a:bodyPr>
          <a:lstStyle/>
          <a:p>
            <a:pPr algn="ctr"/>
            <a:r>
              <a:rPr lang="en-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AWP&amp;B 2019-20</a:t>
            </a:r>
            <a:br>
              <a:rPr lang="en-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I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MID-DAY MEAL SCHEME mizoram</a:t>
            </a:r>
          </a:p>
        </p:txBody>
      </p:sp>
      <p:sp>
        <p:nvSpPr>
          <p:cNvPr id="4" name="Footer Placeholder 4"/>
          <p:cNvSpPr>
            <a:spLocks noGrp="1"/>
          </p:cNvSpPr>
          <p:nvPr>
            <p:ph type="ftr" sz="quarter" idx="11"/>
          </p:nvPr>
        </p:nvSpPr>
        <p:spPr>
          <a:xfrm>
            <a:off x="1979712" y="6475073"/>
            <a:ext cx="5551777"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671" y="564098"/>
            <a:ext cx="7753939" cy="928694"/>
          </a:xfrm>
        </p:spPr>
        <p:txBody>
          <a:bodyPr>
            <a:noAutofit/>
          </a:bodyPr>
          <a:lstStyle/>
          <a:p>
            <a:pPr algn="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INSPECTION &amp; MONITORING</a:t>
            </a:r>
            <a:endParaRPr lang="en-IN"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304800" y="1752600"/>
            <a:ext cx="8229600" cy="1631216"/>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	Inspection &amp; Monitoring of Mid-Day Meal is actively done in the State. During 2018-19 the State had a special guest Mrs. </a:t>
            </a:r>
            <a:r>
              <a:rPr lang="en-US" sz="2000" dirty="0" err="1">
                <a:latin typeface="Arial" panose="020B0604020202020204" pitchFamily="34" charset="0"/>
                <a:cs typeface="Arial" panose="020B0604020202020204" pitchFamily="34" charset="0"/>
              </a:rPr>
              <a:t>Rina</a:t>
            </a:r>
            <a:r>
              <a:rPr lang="en-US" sz="2000" dirty="0">
                <a:latin typeface="Arial" panose="020B0604020202020204" pitchFamily="34" charset="0"/>
                <a:cs typeface="Arial" panose="020B0604020202020204" pitchFamily="34" charset="0"/>
              </a:rPr>
              <a:t> Ray, Secretary, MHRD, SE&amp;L, Govt of India who visited our schools and tasted Mid-Day Meal and interacted with school Children. School Education Department, Govt. of Mizoram really appreciated her visit.</a:t>
            </a:r>
            <a:endParaRPr lang="en-IN" sz="2000" dirty="0">
              <a:latin typeface="Arial" panose="020B0604020202020204" pitchFamily="34" charset="0"/>
              <a:cs typeface="Arial" panose="020B0604020202020204" pitchFamily="34" charset="0"/>
            </a:endParaRPr>
          </a:p>
        </p:txBody>
      </p:sp>
      <p:sp>
        <p:nvSpPr>
          <p:cNvPr id="10"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2050" name="Picture 2" descr="C:\Users\Lenovo\Desktop\Bluetooth\IMG-20190503-WA0008.jpg"/>
          <p:cNvPicPr>
            <a:picLocks noChangeAspect="1" noChangeArrowheads="1"/>
          </p:cNvPicPr>
          <p:nvPr/>
        </p:nvPicPr>
        <p:blipFill>
          <a:blip r:embed="rId3"/>
          <a:srcRect l="10625" t="16276" r="7813" b="3630"/>
          <a:stretch>
            <a:fillRect/>
          </a:stretch>
        </p:blipFill>
        <p:spPr bwMode="auto">
          <a:xfrm>
            <a:off x="457200" y="3505200"/>
            <a:ext cx="3886200" cy="2546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Lenovo\Desktop\Bluetooth\IMG-20190503-WA0007.jpg"/>
          <p:cNvPicPr>
            <a:picLocks noChangeAspect="1" noChangeArrowheads="1"/>
          </p:cNvPicPr>
          <p:nvPr/>
        </p:nvPicPr>
        <p:blipFill>
          <a:blip r:embed="rId4"/>
          <a:srcRect/>
          <a:stretch>
            <a:fillRect/>
          </a:stretch>
        </p:blipFill>
        <p:spPr bwMode="auto">
          <a:xfrm rot="159569">
            <a:off x="4554861" y="3519293"/>
            <a:ext cx="3953153" cy="2637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091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490101"/>
            <a:ext cx="8229600" cy="998984"/>
          </a:xfrm>
        </p:spPr>
        <p:txBody>
          <a:bodyPr>
            <a:noAutofit/>
          </a:bodyPr>
          <a:lstStyle/>
          <a:p>
            <a:pPr algn="r"/>
            <a:r>
              <a:rPr lang="en-US"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COVERAGE UNDER RBSK</a:t>
            </a:r>
            <a:br>
              <a:rPr lang="en-US"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(SCHOOL HEALTH) - 2018-19</a:t>
            </a:r>
            <a:endParaRPr lang="en-IN"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9"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
        <p:nvSpPr>
          <p:cNvPr id="10" name="TextBox 9"/>
          <p:cNvSpPr txBox="1"/>
          <p:nvPr/>
        </p:nvSpPr>
        <p:spPr>
          <a:xfrm>
            <a:off x="304800" y="2209800"/>
            <a:ext cx="8229600" cy="3046988"/>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Medical team under RBSK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visited our schools children to check their health status. From the findings of these visits, children requiring medical care are refered to Hospital and those requiring spectacles were also provided. During 2018-19, 130 spectacles were distributed to school childrens. Under school Health programme WIFS and deworming tablets are given to children regularly.</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86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490101"/>
            <a:ext cx="8229600" cy="998984"/>
          </a:xfrm>
        </p:spPr>
        <p:txBody>
          <a:bodyPr>
            <a:noAutofit/>
          </a:bodyPr>
          <a:lstStyle/>
          <a:p>
            <a:pPr algn="r"/>
            <a:r>
              <a:rPr lang="en-US"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COVERAGE UNDER RBSK-</a:t>
            </a:r>
            <a:br>
              <a:rPr lang="en-US"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HEALTH CHECK UP</a:t>
            </a:r>
            <a:endParaRPr lang="en-IN" sz="3600" dirty="0">
              <a:ln>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10"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3074" name="Picture 2" descr="D:\MDM Photo 2\WhatsApp Image 2019-04-30 at 2.13.44 PM.jpeg"/>
          <p:cNvPicPr>
            <a:picLocks noChangeAspect="1" noChangeArrowheads="1"/>
          </p:cNvPicPr>
          <p:nvPr/>
        </p:nvPicPr>
        <p:blipFill>
          <a:blip r:embed="rId3"/>
          <a:srcRect t="15270" r="3114" b="3030"/>
          <a:stretch>
            <a:fillRect/>
          </a:stretch>
        </p:blipFill>
        <p:spPr bwMode="auto">
          <a:xfrm>
            <a:off x="228600" y="2209800"/>
            <a:ext cx="2543695" cy="3810000"/>
          </a:xfrm>
          <a:prstGeom prst="rect">
            <a:avLst/>
          </a:prstGeom>
          <a:noFill/>
        </p:spPr>
      </p:pic>
      <p:pic>
        <p:nvPicPr>
          <p:cNvPr id="3075" name="Picture 3" descr="D:\MDM Photo 2018-19\WhatsApp Image 2019-04-25 at 11.45.58 AM.jpeg"/>
          <p:cNvPicPr>
            <a:picLocks noChangeAspect="1" noChangeArrowheads="1"/>
          </p:cNvPicPr>
          <p:nvPr/>
        </p:nvPicPr>
        <p:blipFill>
          <a:blip r:embed="rId4"/>
          <a:srcRect/>
          <a:stretch>
            <a:fillRect/>
          </a:stretch>
        </p:blipFill>
        <p:spPr bwMode="auto">
          <a:xfrm>
            <a:off x="2952750" y="2235200"/>
            <a:ext cx="2838450" cy="3784600"/>
          </a:xfrm>
          <a:prstGeom prst="rect">
            <a:avLst/>
          </a:prstGeom>
          <a:noFill/>
        </p:spPr>
      </p:pic>
      <p:pic>
        <p:nvPicPr>
          <p:cNvPr id="3076" name="Picture 4" descr="D:\MDM Photo 2018-19\Health Check up (2).jpeg"/>
          <p:cNvPicPr>
            <a:picLocks noChangeAspect="1" noChangeArrowheads="1"/>
          </p:cNvPicPr>
          <p:nvPr/>
        </p:nvPicPr>
        <p:blipFill>
          <a:blip r:embed="rId5"/>
          <a:srcRect t="1316"/>
          <a:stretch>
            <a:fillRect/>
          </a:stretch>
        </p:blipFill>
        <p:spPr bwMode="auto">
          <a:xfrm>
            <a:off x="6019800" y="2209800"/>
            <a:ext cx="2895600" cy="3810000"/>
          </a:xfrm>
          <a:prstGeom prst="rect">
            <a:avLst/>
          </a:prstGeom>
          <a:noFill/>
        </p:spPr>
      </p:pic>
    </p:spTree>
    <p:extLst>
      <p:ext uri="{BB962C8B-B14F-4D97-AF65-F5344CB8AC3E}">
        <p14:creationId xmlns:p14="http://schemas.microsoft.com/office/powerpoint/2010/main" val="404069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348" y="736440"/>
            <a:ext cx="8229600" cy="787560"/>
          </a:xfrm>
        </p:spPr>
        <p:txBody>
          <a:bodyPr>
            <a:noAutofit/>
          </a:bodyPr>
          <a:lstStyle/>
          <a:p>
            <a:pPr algn="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NUTRITIONAL KITCHEN</a:t>
            </a:r>
            <a:b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GARDENS IN THE STATE</a:t>
            </a:r>
            <a:endParaRPr lang="en-IN"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458390" y="1676400"/>
            <a:ext cx="8229600"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227 schools having available land for setting up of Kitchen Gardens have been started with community participation. With the 50% of the new flexi fund of 5% over and above the AWP&amp;B 2019-20, the state of Mizoram will upgrade these 227 Kitchen Gardens and set up another new 1093 Nutritional Gardens.</a:t>
            </a:r>
          </a:p>
        </p:txBody>
      </p:sp>
      <p:sp>
        <p:nvSpPr>
          <p:cNvPr id="9"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4098" name="Picture 2" descr="D:\MDM Photo 2018-19\Kitchen Garden.jpeg"/>
          <p:cNvPicPr>
            <a:picLocks noChangeAspect="1" noChangeArrowheads="1"/>
          </p:cNvPicPr>
          <p:nvPr/>
        </p:nvPicPr>
        <p:blipFill>
          <a:blip r:embed="rId3"/>
          <a:srcRect l="11957" t="4348" r="8152" b="11594"/>
          <a:stretch>
            <a:fillRect/>
          </a:stretch>
        </p:blipFill>
        <p:spPr bwMode="auto">
          <a:xfrm>
            <a:off x="533400" y="3962400"/>
            <a:ext cx="3605048" cy="2133600"/>
          </a:xfrm>
          <a:prstGeom prst="rect">
            <a:avLst/>
          </a:prstGeom>
          <a:noFill/>
        </p:spPr>
      </p:pic>
      <p:pic>
        <p:nvPicPr>
          <p:cNvPr id="4099" name="Picture 3" descr="D:\MDM Photo 2018-19\Preparation of Kitchen Garden (3).jpeg"/>
          <p:cNvPicPr>
            <a:picLocks noChangeAspect="1" noChangeArrowheads="1"/>
          </p:cNvPicPr>
          <p:nvPr/>
        </p:nvPicPr>
        <p:blipFill>
          <a:blip r:embed="rId4"/>
          <a:srcRect/>
          <a:stretch>
            <a:fillRect/>
          </a:stretch>
        </p:blipFill>
        <p:spPr bwMode="auto">
          <a:xfrm>
            <a:off x="4826000" y="4038600"/>
            <a:ext cx="3708400" cy="2085975"/>
          </a:xfrm>
          <a:prstGeom prst="rect">
            <a:avLst/>
          </a:prstGeom>
          <a:noFill/>
        </p:spPr>
      </p:pic>
    </p:spTree>
    <p:extLst>
      <p:ext uri="{BB962C8B-B14F-4D97-AF65-F5344CB8AC3E}">
        <p14:creationId xmlns:p14="http://schemas.microsoft.com/office/powerpoint/2010/main" val="199155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MDM Photo 2018-19\WhatsApp Image 2019-04-25 at 11.46.17 AM.jpeg"/>
          <p:cNvPicPr>
            <a:picLocks noChangeAspect="1" noChangeArrowheads="1"/>
          </p:cNvPicPr>
          <p:nvPr/>
        </p:nvPicPr>
        <p:blipFill>
          <a:blip r:embed="rId2"/>
          <a:srcRect/>
          <a:stretch>
            <a:fillRect/>
          </a:stretch>
        </p:blipFill>
        <p:spPr bwMode="auto">
          <a:xfrm>
            <a:off x="2286000" y="1905000"/>
            <a:ext cx="3251200" cy="2438400"/>
          </a:xfrm>
          <a:prstGeom prst="rect">
            <a:avLst/>
          </a:prstGeom>
          <a:noFill/>
        </p:spPr>
      </p:pic>
      <p:sp>
        <p:nvSpPr>
          <p:cNvPr id="9" name="Title 2"/>
          <p:cNvSpPr>
            <a:spLocks noGrp="1"/>
          </p:cNvSpPr>
          <p:nvPr>
            <p:ph type="title"/>
          </p:nvPr>
        </p:nvSpPr>
        <p:spPr>
          <a:xfrm>
            <a:off x="458390" y="655802"/>
            <a:ext cx="8229600" cy="787560"/>
          </a:xfrm>
        </p:spPr>
        <p:txBody>
          <a:bodyPr>
            <a:noAutofit/>
          </a:bodyPr>
          <a:lstStyle/>
          <a:p>
            <a:pPr algn="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KITCHEN GARDENS</a:t>
            </a:r>
            <a:b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IN THE STATE</a:t>
            </a:r>
            <a:endParaRPr lang="en-IN"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12"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5122" name="Picture 2" descr="D:\MDM Photo 2018-19\WhatsApp Image 2019-04-25 at 11.45.38 AM.jpeg"/>
          <p:cNvPicPr>
            <a:picLocks noChangeAspect="1" noChangeArrowheads="1"/>
          </p:cNvPicPr>
          <p:nvPr/>
        </p:nvPicPr>
        <p:blipFill>
          <a:blip r:embed="rId4"/>
          <a:srcRect r="13000"/>
          <a:stretch>
            <a:fillRect/>
          </a:stretch>
        </p:blipFill>
        <p:spPr bwMode="auto">
          <a:xfrm rot="21414420">
            <a:off x="425716" y="2000546"/>
            <a:ext cx="1981200" cy="4044950"/>
          </a:xfrm>
          <a:prstGeom prst="rect">
            <a:avLst/>
          </a:prstGeom>
          <a:noFill/>
        </p:spPr>
      </p:pic>
      <p:pic>
        <p:nvPicPr>
          <p:cNvPr id="5124" name="Picture 4" descr="D:\MDM Photo 2018-19\WhatsApp Image 2019-04-29 at 11.31.42 AM.jpeg"/>
          <p:cNvPicPr>
            <a:picLocks noChangeAspect="1" noChangeArrowheads="1"/>
          </p:cNvPicPr>
          <p:nvPr/>
        </p:nvPicPr>
        <p:blipFill>
          <a:blip r:embed="rId5"/>
          <a:srcRect/>
          <a:stretch>
            <a:fillRect/>
          </a:stretch>
        </p:blipFill>
        <p:spPr bwMode="auto">
          <a:xfrm>
            <a:off x="2971800" y="3810000"/>
            <a:ext cx="5105400" cy="2420156"/>
          </a:xfrm>
          <a:prstGeom prst="rect">
            <a:avLst/>
          </a:prstGeom>
          <a:noFill/>
        </p:spPr>
      </p:pic>
      <p:pic>
        <p:nvPicPr>
          <p:cNvPr id="11" name="Picture 3" descr="WhatsApp Image 2018-01-12 at 11"/>
          <p:cNvPicPr>
            <a:picLocks noChangeAspect="1" noChangeArrowheads="1"/>
          </p:cNvPicPr>
          <p:nvPr/>
        </p:nvPicPr>
        <p:blipFill>
          <a:blip r:embed="rId6" cstate="print"/>
          <a:srcRect/>
          <a:stretch>
            <a:fillRect/>
          </a:stretch>
        </p:blipFill>
        <p:spPr bwMode="auto">
          <a:xfrm rot="201439">
            <a:off x="5768352" y="1993480"/>
            <a:ext cx="2535338" cy="1896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884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475455"/>
            <a:ext cx="8229600" cy="738968"/>
          </a:xfrm>
        </p:spPr>
        <p:txBody>
          <a:bodyPr>
            <a:noAutofit/>
          </a:bodyPr>
          <a:lstStyle/>
          <a:p>
            <a:pPr algn="r"/>
            <a:r>
              <a:rPr lang="en-US" sz="40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BEST PRACTICES</a:t>
            </a:r>
            <a:endParaRPr lang="en-IN" sz="40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228600" y="1722596"/>
            <a:ext cx="8663880" cy="4678204"/>
          </a:xfrm>
          <a:prstGeom prst="rect">
            <a:avLst/>
          </a:prstGeom>
          <a:noFill/>
        </p:spPr>
        <p:txBody>
          <a:bodyPr wrap="square" rtlCol="0">
            <a:spAutoFit/>
          </a:bodyPr>
          <a:lstStyle/>
          <a:p>
            <a:pPr marL="457200" indent="-457200" algn="just">
              <a:spcAft>
                <a:spcPts val="600"/>
              </a:spcAft>
              <a:buAutoNum type="arabicPeriod"/>
            </a:pPr>
            <a:r>
              <a:rPr lang="en-US" sz="2400" dirty="0">
                <a:latin typeface="Arial" panose="020B0604020202020204" pitchFamily="34" charset="0"/>
                <a:cs typeface="Arial" panose="020B0604020202020204" pitchFamily="34" charset="0"/>
              </a:rPr>
              <a:t>The State Government is contributing cooking cost of Re. 1.00, which is more than the minimum mandatory share of Re. 0.65 in Upper Primary School (Cl-VI-VIII) whereas in Primary Schools the state is contributing Rs. 1.2 which is more than the minimum mandatory share of Re. 0.44.</a:t>
            </a:r>
          </a:p>
          <a:p>
            <a:pPr marL="457200" indent="-457200" algn="just">
              <a:spcAft>
                <a:spcPts val="600"/>
              </a:spcAft>
              <a:buAutoNum type="arabicPeriod"/>
            </a:pPr>
            <a:r>
              <a:rPr lang="en-US" sz="2400" dirty="0">
                <a:latin typeface="Arial" panose="020B0604020202020204" pitchFamily="34" charset="0"/>
                <a:cs typeface="Arial" panose="020B0604020202020204" pitchFamily="34" charset="0"/>
              </a:rPr>
              <a:t>As for Honorarium to Cook-cum-Helper, the State Government is contributing Rs. 600/- or (40%) which is Rs. 500/- more than the minimum mandatory share of Rs. 100/-</a:t>
            </a:r>
          </a:p>
          <a:p>
            <a:pPr marL="457200" indent="-457200" algn="just">
              <a:spcAft>
                <a:spcPts val="600"/>
              </a:spcAft>
              <a:buAutoNum type="arabicPeriod"/>
            </a:pPr>
            <a:r>
              <a:rPr lang="en-US" sz="2400" dirty="0">
                <a:latin typeface="Arial" panose="020B0604020202020204" pitchFamily="34" charset="0"/>
                <a:cs typeface="Arial" panose="020B0604020202020204" pitchFamily="34" charset="0"/>
              </a:rPr>
              <a:t>The State Government provided fund for Construction of 10 Kitchen shed under NEDP @ Rs. 3.15 lakh per Unit during 2018-19. Construction of these ten Kitchen Sheds are nearly completed.</a:t>
            </a:r>
          </a:p>
        </p:txBody>
      </p:sp>
      <p:sp>
        <p:nvSpPr>
          <p:cNvPr id="9"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224498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46379"/>
            <a:ext cx="8229600" cy="1084421"/>
          </a:xfrm>
        </p:spPr>
        <p:txBody>
          <a:bodyPr>
            <a:noAutofit/>
          </a:bodyPr>
          <a:lstStyle/>
          <a:p>
            <a:pPr algn="r"/>
            <a:r>
              <a:rPr lang="en-US" sz="32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COMMUNITY PARTICIPATION</a:t>
            </a:r>
            <a:endParaRPr lang="en-IN" sz="32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457200" y="2209800"/>
            <a:ext cx="8229600"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The Community is actively involved for the succesful implementation of Mid-Day Meal. They take keen interest in collection of firewood, rendering their services for construction of Kitchen Shed and Kitchen Gardens. They also enthusiastically contributed their Garden products like fruits and vegetables for their childrens’ Mid-Day Meal </a:t>
            </a:r>
            <a:endParaRPr lang="en-IN" sz="2000" dirty="0">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33348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46379"/>
            <a:ext cx="8229600" cy="1084421"/>
          </a:xfrm>
        </p:spPr>
        <p:txBody>
          <a:bodyPr>
            <a:noAutofit/>
          </a:bodyPr>
          <a:lstStyle/>
          <a:p>
            <a:pPr algn="r"/>
            <a:r>
              <a:rPr lang="en-US" sz="32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COMMUNITY PARTICIPATION</a:t>
            </a:r>
            <a:endParaRPr lang="en-IN" sz="32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9"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6146" name="Picture 2" descr="D:\MDM Photo 2018-19\Community Contribution (Firewood) (2).jpeg"/>
          <p:cNvPicPr>
            <a:picLocks noChangeAspect="1" noChangeArrowheads="1"/>
          </p:cNvPicPr>
          <p:nvPr/>
        </p:nvPicPr>
        <p:blipFill>
          <a:blip r:embed="rId3"/>
          <a:srcRect/>
          <a:stretch>
            <a:fillRect/>
          </a:stretch>
        </p:blipFill>
        <p:spPr bwMode="auto">
          <a:xfrm rot="21379681">
            <a:off x="400057" y="2279874"/>
            <a:ext cx="2286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Picture 3" descr="D:\MDM Photo 2\WhatsApp Image 2019-04-30 at 2.20.04 PM.jpeg"/>
          <p:cNvPicPr>
            <a:picLocks noChangeAspect="1" noChangeArrowheads="1"/>
          </p:cNvPicPr>
          <p:nvPr/>
        </p:nvPicPr>
        <p:blipFill>
          <a:blip r:embed="rId4"/>
          <a:srcRect/>
          <a:stretch>
            <a:fillRect/>
          </a:stretch>
        </p:blipFill>
        <p:spPr bwMode="auto">
          <a:xfrm rot="155750">
            <a:off x="2662041" y="2262513"/>
            <a:ext cx="24003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8" name="Picture 4" descr="D:\MDM Photo 2\WhatsApp Image 2019-04-30 at 2.23.55 PM.jpeg"/>
          <p:cNvPicPr>
            <a:picLocks noChangeAspect="1" noChangeArrowheads="1"/>
          </p:cNvPicPr>
          <p:nvPr/>
        </p:nvPicPr>
        <p:blipFill>
          <a:blip r:embed="rId5"/>
          <a:srcRect/>
          <a:stretch>
            <a:fillRect/>
          </a:stretch>
        </p:blipFill>
        <p:spPr bwMode="auto">
          <a:xfrm rot="21439620">
            <a:off x="5167807" y="2598978"/>
            <a:ext cx="3683000" cy="276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48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46379"/>
            <a:ext cx="8229600" cy="1084421"/>
          </a:xfrm>
        </p:spPr>
        <p:txBody>
          <a:bodyPr>
            <a:noAutofit/>
          </a:bodyPr>
          <a:lstStyle/>
          <a:p>
            <a:pPr algn="r"/>
            <a:r>
              <a:rPr lang="en-US" sz="32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COMMUNITY PARTICIPATION</a:t>
            </a:r>
            <a:endParaRPr lang="en-IN" sz="32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428054" y="1671935"/>
            <a:ext cx="8229600"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Community Contribution</a:t>
            </a:r>
            <a:endParaRPr lang="en-IN" sz="2000" dirty="0">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7170" name="Picture 2" descr="D:\MDM Photo 2\WhatsApp Image 2019-04-30 at 2.09.35 PM.jpeg"/>
          <p:cNvPicPr>
            <a:picLocks noChangeAspect="1" noChangeArrowheads="1"/>
          </p:cNvPicPr>
          <p:nvPr/>
        </p:nvPicPr>
        <p:blipFill>
          <a:blip r:embed="rId3" cstate="print"/>
          <a:srcRect/>
          <a:stretch>
            <a:fillRect/>
          </a:stretch>
        </p:blipFill>
        <p:spPr bwMode="auto">
          <a:xfrm>
            <a:off x="457200" y="4038600"/>
            <a:ext cx="2889251" cy="2166938"/>
          </a:xfrm>
          <a:prstGeom prst="rect">
            <a:avLst/>
          </a:prstGeom>
          <a:noFill/>
        </p:spPr>
      </p:pic>
      <p:pic>
        <p:nvPicPr>
          <p:cNvPr id="7171" name="Picture 3" descr="D:\MDM Photo 2\WhatsApp Image 2019-04-30 at 2.09.37 PM.jpeg"/>
          <p:cNvPicPr>
            <a:picLocks noChangeAspect="1" noChangeArrowheads="1"/>
          </p:cNvPicPr>
          <p:nvPr/>
        </p:nvPicPr>
        <p:blipFill>
          <a:blip r:embed="rId4" cstate="print"/>
          <a:srcRect l="23571" r="1429" b="25714"/>
          <a:stretch>
            <a:fillRect/>
          </a:stretch>
        </p:blipFill>
        <p:spPr bwMode="auto">
          <a:xfrm>
            <a:off x="6096000" y="4191000"/>
            <a:ext cx="2667000" cy="1981200"/>
          </a:xfrm>
          <a:prstGeom prst="rect">
            <a:avLst/>
          </a:prstGeom>
          <a:noFill/>
        </p:spPr>
      </p:pic>
      <p:pic>
        <p:nvPicPr>
          <p:cNvPr id="7172" name="Picture 4" descr="D:\MDM Photo 2\WhatsApp Image 2019-04-30 at 2.09.39 PM.jpeg"/>
          <p:cNvPicPr>
            <a:picLocks noChangeAspect="1" noChangeArrowheads="1"/>
          </p:cNvPicPr>
          <p:nvPr/>
        </p:nvPicPr>
        <p:blipFill>
          <a:blip r:embed="rId5" cstate="print"/>
          <a:srcRect t="18462" b="7692"/>
          <a:stretch>
            <a:fillRect/>
          </a:stretch>
        </p:blipFill>
        <p:spPr bwMode="auto">
          <a:xfrm>
            <a:off x="3733800" y="4114800"/>
            <a:ext cx="2057400" cy="2025747"/>
          </a:xfrm>
          <a:prstGeom prst="rect">
            <a:avLst/>
          </a:prstGeom>
          <a:noFill/>
        </p:spPr>
      </p:pic>
      <p:pic>
        <p:nvPicPr>
          <p:cNvPr id="7173" name="Picture 5" descr="D:\MDM Photo 2\WhatsApp Image 2019-04-30 at 2.09.40 PM.jpeg"/>
          <p:cNvPicPr>
            <a:picLocks noChangeAspect="1" noChangeArrowheads="1"/>
          </p:cNvPicPr>
          <p:nvPr/>
        </p:nvPicPr>
        <p:blipFill>
          <a:blip r:embed="rId6" cstate="print"/>
          <a:srcRect/>
          <a:stretch>
            <a:fillRect/>
          </a:stretch>
        </p:blipFill>
        <p:spPr bwMode="auto">
          <a:xfrm>
            <a:off x="3200400" y="2209800"/>
            <a:ext cx="2976133" cy="1676400"/>
          </a:xfrm>
          <a:prstGeom prst="rect">
            <a:avLst/>
          </a:prstGeom>
          <a:noFill/>
        </p:spPr>
      </p:pic>
      <p:pic>
        <p:nvPicPr>
          <p:cNvPr id="7174" name="Picture 6" descr="D:\MDM Photo 2\WhatsApp Image 2019-04-30 at 2.09.41 PM.jpeg"/>
          <p:cNvPicPr>
            <a:picLocks noChangeAspect="1" noChangeArrowheads="1"/>
          </p:cNvPicPr>
          <p:nvPr/>
        </p:nvPicPr>
        <p:blipFill>
          <a:blip r:embed="rId7" cstate="print"/>
          <a:srcRect/>
          <a:stretch>
            <a:fillRect/>
          </a:stretch>
        </p:blipFill>
        <p:spPr bwMode="auto">
          <a:xfrm>
            <a:off x="838200" y="2209800"/>
            <a:ext cx="2127251" cy="1595438"/>
          </a:xfrm>
          <a:prstGeom prst="rect">
            <a:avLst/>
          </a:prstGeom>
          <a:noFill/>
        </p:spPr>
      </p:pic>
      <p:pic>
        <p:nvPicPr>
          <p:cNvPr id="7175" name="Picture 7" descr="D:\MDM Photo 2\WhatsApp Image 2019-04-30 at 2.10.51 PM (1).jpeg"/>
          <p:cNvPicPr>
            <a:picLocks noChangeAspect="1" noChangeArrowheads="1"/>
          </p:cNvPicPr>
          <p:nvPr/>
        </p:nvPicPr>
        <p:blipFill>
          <a:blip r:embed="rId8"/>
          <a:srcRect l="15000" t="25714" r="18571"/>
          <a:stretch>
            <a:fillRect/>
          </a:stretch>
        </p:blipFill>
        <p:spPr bwMode="auto">
          <a:xfrm>
            <a:off x="6400800" y="2209800"/>
            <a:ext cx="2362200" cy="1981200"/>
          </a:xfrm>
          <a:prstGeom prst="rect">
            <a:avLst/>
          </a:prstGeom>
          <a:noFill/>
        </p:spPr>
      </p:pic>
    </p:spTree>
    <p:extLst>
      <p:ext uri="{BB962C8B-B14F-4D97-AF65-F5344CB8AC3E}">
        <p14:creationId xmlns:p14="http://schemas.microsoft.com/office/powerpoint/2010/main" val="33348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62200"/>
            <a:ext cx="8280920" cy="1600200"/>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en-IN"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ISSUES</a:t>
            </a:r>
          </a:p>
        </p:txBody>
      </p:sp>
      <p:sp>
        <p:nvSpPr>
          <p:cNvPr id="4"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280920" cy="1729901"/>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IN"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performance</a:t>
            </a:r>
            <a:br>
              <a:rPr lang="en-IN"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IN"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during 2018 - 2019</a:t>
            </a:r>
          </a:p>
        </p:txBody>
      </p:sp>
      <p:sp>
        <p:nvSpPr>
          <p:cNvPr id="4"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3728" y="540132"/>
            <a:ext cx="5814388" cy="928694"/>
          </a:xfrm>
        </p:spPr>
        <p:txBody>
          <a:bodyPr>
            <a:noAutofit/>
          </a:bodyPr>
          <a:lstStyle/>
          <a:p>
            <a:pPr algn="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ISSUES</a:t>
            </a:r>
            <a:endParaRPr lang="en-IN"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304800" y="1981200"/>
            <a:ext cx="8436470" cy="3785652"/>
          </a:xfrm>
          <a:prstGeom prst="rect">
            <a:avLst/>
          </a:prstGeom>
          <a:noFill/>
        </p:spPr>
        <p:txBody>
          <a:bodyPr wrap="square" rtlCol="0">
            <a:spAutoFit/>
          </a:bodyPr>
          <a:lstStyle/>
          <a:p>
            <a:pPr marL="339725" indent="-339725" algn="just">
              <a:buFont typeface="Arial" pitchFamily="34" charset="0"/>
              <a:buChar char="•"/>
            </a:pPr>
            <a:r>
              <a:rPr lang="en-US" sz="3000" b="1" dirty="0">
                <a:latin typeface="Arial" pitchFamily="34" charset="0"/>
                <a:cs typeface="Arial" pitchFamily="34" charset="0"/>
              </a:rPr>
              <a:t>Delay in release of fund.</a:t>
            </a:r>
          </a:p>
          <a:p>
            <a:pPr marL="339725" indent="-339725" algn="just">
              <a:buFont typeface="Arial" pitchFamily="34" charset="0"/>
              <a:buChar char="•"/>
            </a:pPr>
            <a:endParaRPr lang="en-US" sz="3000" b="1" dirty="0">
              <a:latin typeface="Arial" pitchFamily="34" charset="0"/>
              <a:cs typeface="Arial" pitchFamily="34" charset="0"/>
            </a:endParaRPr>
          </a:p>
          <a:p>
            <a:pPr marL="339725" indent="-339725" algn="just">
              <a:buFont typeface="Arial" pitchFamily="34" charset="0"/>
              <a:buChar char="•"/>
            </a:pPr>
            <a:r>
              <a:rPr lang="en-US" sz="3000" b="1" dirty="0">
                <a:latin typeface="Arial" pitchFamily="34" charset="0"/>
                <a:cs typeface="Arial" pitchFamily="34" charset="0"/>
              </a:rPr>
              <a:t>Low Hononarium of Cook-cum-Helpers.</a:t>
            </a:r>
          </a:p>
          <a:p>
            <a:pPr marL="339725" indent="-339725" algn="just">
              <a:buFont typeface="Arial" pitchFamily="34" charset="0"/>
              <a:buChar char="•"/>
            </a:pPr>
            <a:endParaRPr lang="en-US" sz="3000" b="1" dirty="0">
              <a:latin typeface="Arial" pitchFamily="34" charset="0"/>
              <a:cs typeface="Arial" pitchFamily="34" charset="0"/>
            </a:endParaRPr>
          </a:p>
          <a:p>
            <a:pPr marL="339725" indent="-339725" algn="just">
              <a:buFont typeface="Arial" pitchFamily="34" charset="0"/>
              <a:buChar char="•"/>
            </a:pPr>
            <a:r>
              <a:rPr lang="en-US" sz="3000" b="1" dirty="0">
                <a:latin typeface="Arial" pitchFamily="34" charset="0"/>
                <a:cs typeface="Arial" pitchFamily="34" charset="0"/>
              </a:rPr>
              <a:t>Cyclonic destruction of two Kitchen Sheds in Siaha District require re-construction immediately.</a:t>
            </a:r>
          </a:p>
          <a:p>
            <a:pPr algn="just">
              <a:buFont typeface="Arial" pitchFamily="34" charset="0"/>
              <a:buChar char="•"/>
            </a:pPr>
            <a:endParaRPr lang="en-IN" sz="3000" b="1" dirty="0">
              <a:latin typeface="Arial" pitchFamily="34" charset="0"/>
              <a:cs typeface="Arial" pitchFamily="34" charset="0"/>
            </a:endParaRPr>
          </a:p>
        </p:txBody>
      </p:sp>
      <p:sp>
        <p:nvSpPr>
          <p:cNvPr id="15"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338003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3728" y="540132"/>
            <a:ext cx="5814388" cy="928694"/>
          </a:xfrm>
        </p:spPr>
        <p:txBody>
          <a:bodyPr>
            <a:noAutofit/>
          </a:bodyPr>
          <a:lstStyle/>
          <a:p>
            <a:pPr algn="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ISSUES</a:t>
            </a:r>
            <a:endParaRPr lang="en-IN"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15"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1027" name="Picture 3" descr="D:\Downloads\WhatsApp Image 2019-04-09 at 10.31.23 AM.jpeg"/>
          <p:cNvPicPr>
            <a:picLocks noChangeAspect="1" noChangeArrowheads="1"/>
          </p:cNvPicPr>
          <p:nvPr/>
        </p:nvPicPr>
        <p:blipFill>
          <a:blip r:embed="rId3">
            <a:lum bright="10000" contrast="10000"/>
          </a:blip>
          <a:srcRect l="8140" t="5814" r="16900" b="4651"/>
          <a:stretch>
            <a:fillRect/>
          </a:stretch>
        </p:blipFill>
        <p:spPr bwMode="auto">
          <a:xfrm rot="16200000">
            <a:off x="5108226" y="993426"/>
            <a:ext cx="2819399" cy="4490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D:\Downloads\WhatsApp Image 2019-04-22 at 3.38.38 PM.jpeg"/>
          <p:cNvPicPr>
            <a:picLocks noChangeAspect="1" noChangeArrowheads="1"/>
          </p:cNvPicPr>
          <p:nvPr/>
        </p:nvPicPr>
        <p:blipFill>
          <a:blip r:embed="rId4" cstate="print">
            <a:lum bright="10000" contrast="30000"/>
          </a:blip>
          <a:srcRect t="11429" r="7857" b="11429"/>
          <a:stretch>
            <a:fillRect/>
          </a:stretch>
        </p:blipFill>
        <p:spPr bwMode="auto">
          <a:xfrm>
            <a:off x="304800" y="1905000"/>
            <a:ext cx="436879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28600" y="5105400"/>
            <a:ext cx="8436470" cy="1015663"/>
          </a:xfrm>
          <a:prstGeom prst="rect">
            <a:avLst/>
          </a:prstGeom>
          <a:noFill/>
        </p:spPr>
        <p:txBody>
          <a:bodyPr wrap="square" rtlCol="0">
            <a:spAutoFit/>
          </a:bodyPr>
          <a:lstStyle/>
          <a:p>
            <a:pPr marL="339725" algn="ctr"/>
            <a:r>
              <a:rPr lang="en-US" sz="3000" b="1" dirty="0">
                <a:latin typeface="Arial" pitchFamily="34" charset="0"/>
                <a:cs typeface="Arial" pitchFamily="34" charset="0"/>
              </a:rPr>
              <a:t>Picture of two cyclonic destructed Kitchen Sheds of Siaha District</a:t>
            </a:r>
            <a:endParaRPr lang="en-IN" sz="3000" b="1" dirty="0">
              <a:latin typeface="Arial" pitchFamily="34" charset="0"/>
              <a:cs typeface="Arial" pitchFamily="34" charset="0"/>
            </a:endParaRPr>
          </a:p>
        </p:txBody>
      </p:sp>
    </p:spTree>
    <p:extLst>
      <p:ext uri="{BB962C8B-B14F-4D97-AF65-F5344CB8AC3E}">
        <p14:creationId xmlns:p14="http://schemas.microsoft.com/office/powerpoint/2010/main" val="338003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62200"/>
            <a:ext cx="8280920" cy="1600200"/>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en-IN"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TARGETS</a:t>
            </a:r>
          </a:p>
        </p:txBody>
      </p:sp>
      <p:sp>
        <p:nvSpPr>
          <p:cNvPr id="4"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8857" y="1107697"/>
            <a:ext cx="7456753" cy="492503"/>
          </a:xfrm>
        </p:spPr>
        <p:txBody>
          <a:bodyPr>
            <a:noAutofit/>
          </a:bodyPr>
          <a:lstStyle/>
          <a:p>
            <a:pPr algn="r"/>
            <a:r>
              <a:rPr lang="en-US"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TARGETS FOR IMPROVEMENT DURING 2019-2020</a:t>
            </a:r>
            <a:endParaRPr lang="en-IN"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381000" y="1864816"/>
            <a:ext cx="8458200" cy="4154984"/>
          </a:xfrm>
          <a:prstGeom prst="rect">
            <a:avLst/>
          </a:prstGeom>
          <a:noFill/>
        </p:spPr>
        <p:txBody>
          <a:bodyPr wrap="square" rtlCol="0">
            <a:spAutoFit/>
          </a:bodyPr>
          <a:lstStyle/>
          <a:p>
            <a:pPr marL="457200" indent="-457200" algn="just">
              <a:buFont typeface="+mj-lt"/>
              <a:buAutoNum type="arabicPeriod"/>
            </a:pPr>
            <a:r>
              <a:rPr lang="en-US" sz="2400" b="1" dirty="0">
                <a:latin typeface="Arial" panose="020B0604020202020204" pitchFamily="34" charset="0"/>
                <a:cs typeface="Arial" panose="020B0604020202020204" pitchFamily="34" charset="0"/>
              </a:rPr>
              <a:t>100% Coverage of Aadhaar Enrolment of Children.</a:t>
            </a:r>
          </a:p>
          <a:p>
            <a:pPr marL="457200" indent="-457200" algn="just">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en-US" sz="2400" b="1" dirty="0">
                <a:latin typeface="Arial" panose="020B0604020202020204" pitchFamily="34" charset="0"/>
                <a:cs typeface="Arial" panose="020B0604020202020204" pitchFamily="34" charset="0"/>
              </a:rPr>
              <a:t>Training of Cook-cum-Helpers.</a:t>
            </a:r>
          </a:p>
          <a:p>
            <a:pPr marL="457200" indent="-457200" algn="just">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en-US" sz="2400" b="1" dirty="0">
                <a:latin typeface="Arial" panose="020B0604020202020204" pitchFamily="34" charset="0"/>
                <a:cs typeface="Arial" panose="020B0604020202020204" pitchFamily="34" charset="0"/>
              </a:rPr>
              <a:t>Selection of Good Kitchen Garden at District and State level.</a:t>
            </a:r>
          </a:p>
          <a:p>
            <a:pPr marL="457200" indent="-457200" algn="just">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en-US" sz="2400" b="1" dirty="0">
                <a:latin typeface="Arial" panose="020B0604020202020204" pitchFamily="34" charset="0"/>
                <a:cs typeface="Arial" panose="020B0604020202020204" pitchFamily="34" charset="0"/>
              </a:rPr>
              <a:t>Conduct of Cooking competition.</a:t>
            </a:r>
          </a:p>
          <a:p>
            <a:pPr marL="457200" indent="-457200" algn="just">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en-US" sz="2400" b="1" dirty="0">
                <a:latin typeface="Arial" panose="020B0604020202020204" pitchFamily="34" charset="0"/>
                <a:cs typeface="Arial" panose="020B0604020202020204" pitchFamily="34" charset="0"/>
              </a:rPr>
              <a:t>Dedication of two days in a year as “Lawmna Ruai Ni” in line with the spirit of Tithi Bhojan.</a:t>
            </a:r>
            <a:endParaRPr lang="en-IN" sz="2400" dirty="0">
              <a:latin typeface="Arial" panose="020B0604020202020204" pitchFamily="34" charset="0"/>
              <a:cs typeface="Arial" panose="020B0604020202020204" pitchFamily="34" charset="0"/>
            </a:endParaRPr>
          </a:p>
        </p:txBody>
      </p:sp>
      <p:sp>
        <p:nvSpPr>
          <p:cNvPr id="10"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3738780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2348880"/>
            <a:ext cx="8229600" cy="1084421"/>
          </a:xfrm>
        </p:spPr>
        <p:txBody>
          <a:bodyPr>
            <a:noAutofit/>
          </a:bodyPr>
          <a:lstStyle/>
          <a:p>
            <a:pPr algn="ctr"/>
            <a:r>
              <a:rPr lang="en-US" sz="54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PROPOSAL FOR</a:t>
            </a:r>
            <a:br>
              <a:rPr lang="en-US" sz="54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54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2019-20</a:t>
            </a:r>
            <a:endParaRPr lang="en-IN" sz="54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859" y="3717032"/>
            <a:ext cx="1314662" cy="1424771"/>
          </a:xfrm>
          <a:prstGeom prst="rect">
            <a:avLst/>
          </a:prstGeom>
          <a:effectLst/>
        </p:spPr>
      </p:pic>
      <p:sp>
        <p:nvSpPr>
          <p:cNvPr id="5"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16003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9" name="Title 2"/>
          <p:cNvSpPr>
            <a:spLocks noGrp="1"/>
          </p:cNvSpPr>
          <p:nvPr>
            <p:ph type="title"/>
          </p:nvPr>
        </p:nvSpPr>
        <p:spPr>
          <a:xfrm>
            <a:off x="762000" y="736440"/>
            <a:ext cx="8229600" cy="787560"/>
          </a:xfrm>
        </p:spPr>
        <p:txBody>
          <a:bodyPr>
            <a:noAutofit/>
          </a:bodyPr>
          <a:lstStyle/>
          <a:p>
            <a:pPr algn="ctr"/>
            <a:r>
              <a:rPr lang="en-US"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PROPOSAL FOR 2019-20</a:t>
            </a:r>
            <a:br>
              <a:rPr lang="en-US"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Physical</a:t>
            </a:r>
            <a:endParaRPr lang="en-IN"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sp>
        <p:nvSpPr>
          <p:cNvPr id="10"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graphicFrame>
        <p:nvGraphicFramePr>
          <p:cNvPr id="2" name="Table 1">
            <a:extLst>
              <a:ext uri="{FF2B5EF4-FFF2-40B4-BE49-F238E27FC236}">
                <a16:creationId xmlns:a16="http://schemas.microsoft.com/office/drawing/2014/main" id="{F95DD6FB-EA8E-4800-BD68-3E22B127B729}"/>
              </a:ext>
            </a:extLst>
          </p:cNvPr>
          <p:cNvGraphicFramePr>
            <a:graphicFrameLocks noGrp="1"/>
          </p:cNvGraphicFramePr>
          <p:nvPr>
            <p:extLst>
              <p:ext uri="{D42A27DB-BD31-4B8C-83A1-F6EECF244321}">
                <p14:modId xmlns:p14="http://schemas.microsoft.com/office/powerpoint/2010/main" val="682083398"/>
              </p:ext>
            </p:extLst>
          </p:nvPr>
        </p:nvGraphicFramePr>
        <p:xfrm>
          <a:off x="445670" y="1988840"/>
          <a:ext cx="8506097" cy="4079504"/>
        </p:xfrm>
        <a:graphic>
          <a:graphicData uri="http://schemas.openxmlformats.org/drawingml/2006/table">
            <a:tbl>
              <a:tblPr>
                <a:tableStyleId>{5940675A-B579-460E-94D1-54222C63F5DA}</a:tableStyleId>
              </a:tblPr>
              <a:tblGrid>
                <a:gridCol w="741954">
                  <a:extLst>
                    <a:ext uri="{9D8B030D-6E8A-4147-A177-3AD203B41FA5}">
                      <a16:colId xmlns:a16="http://schemas.microsoft.com/office/drawing/2014/main" val="3708075851"/>
                    </a:ext>
                  </a:extLst>
                </a:gridCol>
                <a:gridCol w="3943223">
                  <a:extLst>
                    <a:ext uri="{9D8B030D-6E8A-4147-A177-3AD203B41FA5}">
                      <a16:colId xmlns:a16="http://schemas.microsoft.com/office/drawing/2014/main" val="3492472260"/>
                    </a:ext>
                  </a:extLst>
                </a:gridCol>
                <a:gridCol w="1273640">
                  <a:extLst>
                    <a:ext uri="{9D8B030D-6E8A-4147-A177-3AD203B41FA5}">
                      <a16:colId xmlns:a16="http://schemas.microsoft.com/office/drawing/2014/main" val="2338144714"/>
                    </a:ext>
                  </a:extLst>
                </a:gridCol>
                <a:gridCol w="1273640">
                  <a:extLst>
                    <a:ext uri="{9D8B030D-6E8A-4147-A177-3AD203B41FA5}">
                      <a16:colId xmlns:a16="http://schemas.microsoft.com/office/drawing/2014/main" val="1156107163"/>
                    </a:ext>
                  </a:extLst>
                </a:gridCol>
                <a:gridCol w="1273640">
                  <a:extLst>
                    <a:ext uri="{9D8B030D-6E8A-4147-A177-3AD203B41FA5}">
                      <a16:colId xmlns:a16="http://schemas.microsoft.com/office/drawing/2014/main" val="3825924512"/>
                    </a:ext>
                  </a:extLst>
                </a:gridCol>
              </a:tblGrid>
              <a:tr h="992761">
                <a:tc>
                  <a:txBody>
                    <a:bodyPr/>
                    <a:lstStyle/>
                    <a:p>
                      <a:pPr algn="ctr" rtl="0" fontAlgn="ctr"/>
                      <a:r>
                        <a:rPr lang="en-US" sz="2800" b="1" u="none" strike="noStrike" dirty="0">
                          <a:effectLst/>
                          <a:latin typeface="Arial" panose="020B0604020202020204" pitchFamily="34" charset="0"/>
                          <a:cs typeface="Arial" panose="020B0604020202020204" pitchFamily="34" charset="0"/>
                        </a:rPr>
                        <a:t>Sl. No</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800" b="1" u="none" strike="noStrike" dirty="0">
                          <a:effectLst/>
                          <a:latin typeface="Arial" panose="020B0604020202020204" pitchFamily="34" charset="0"/>
                          <a:cs typeface="Arial" panose="020B0604020202020204" pitchFamily="34" charset="0"/>
                        </a:rPr>
                        <a:t>Component</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800" b="1" u="none" strike="noStrike" dirty="0">
                          <a:effectLst/>
                          <a:latin typeface="Arial" panose="020B0604020202020204" pitchFamily="34" charset="0"/>
                          <a:cs typeface="Arial" panose="020B0604020202020204" pitchFamily="34" charset="0"/>
                        </a:rPr>
                        <a:t>PS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800" b="1" u="none" strike="noStrike" dirty="0">
                          <a:effectLst/>
                          <a:latin typeface="Arial" panose="020B0604020202020204" pitchFamily="34" charset="0"/>
                          <a:cs typeface="Arial" panose="020B0604020202020204" pitchFamily="34" charset="0"/>
                        </a:rPr>
                        <a:t>UPS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800" b="1" u="none" strike="noStrike" dirty="0">
                          <a:effectLst/>
                          <a:latin typeface="Arial" panose="020B0604020202020204" pitchFamily="34" charset="0"/>
                          <a:cs typeface="Arial" panose="020B0604020202020204" pitchFamily="34" charset="0"/>
                        </a:rPr>
                        <a:t>TOTAL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011953528"/>
                  </a:ext>
                </a:extLst>
              </a:tr>
              <a:tr h="445470">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ctr"/>
                </a:tc>
                <a:tc>
                  <a:txBody>
                    <a:bodyPr/>
                    <a:lstStyle/>
                    <a:p>
                      <a:pPr algn="l" rtl="0" fontAlgn="ctr"/>
                      <a:r>
                        <a:rPr lang="en-US" sz="2400" b="0" i="0" u="none" strike="noStrike" dirty="0">
                          <a:solidFill>
                            <a:srgbClr val="000000"/>
                          </a:solidFill>
                          <a:effectLst/>
                          <a:latin typeface="Arial" panose="020B0604020202020204" pitchFamily="34" charset="0"/>
                          <a:cs typeface="Arial" panose="020B0604020202020204" pitchFamily="34" charset="0"/>
                        </a:rPr>
                        <a:t>Schools</a:t>
                      </a:r>
                    </a:p>
                  </a:txBody>
                  <a:tcPr marL="6350" marR="6350" marT="6350" marB="0" anchor="ctr"/>
                </a:tc>
                <a:tc>
                  <a:txBody>
                    <a:bodyPr/>
                    <a:lstStyle/>
                    <a:p>
                      <a:pPr algn="ctr" fontAlgn="ctr"/>
                      <a:r>
                        <a:rPr lang="en-IN" sz="2400" b="0" u="none" strike="noStrike" kern="1200" dirty="0">
                          <a:solidFill>
                            <a:schemeClr val="dk1"/>
                          </a:solidFill>
                          <a:effectLst/>
                          <a:latin typeface="Arial" panose="020B0604020202020204" pitchFamily="34" charset="0"/>
                          <a:ea typeface="+mn-ea"/>
                          <a:cs typeface="Arial" panose="020B0604020202020204" pitchFamily="34" charset="0"/>
                        </a:rPr>
                        <a:t>1431</a:t>
                      </a:r>
                    </a:p>
                  </a:txBody>
                  <a:tcPr marL="9525" marR="9525" marT="9525" marB="0" anchor="ctr"/>
                </a:tc>
                <a:tc>
                  <a:txBody>
                    <a:bodyPr/>
                    <a:lstStyle/>
                    <a:p>
                      <a:pPr algn="ctr" fontAlgn="ctr"/>
                      <a:r>
                        <a:rPr lang="en-IN" sz="2400" b="0" u="none" strike="noStrike" kern="1200" dirty="0">
                          <a:effectLst/>
                          <a:latin typeface="Arial" panose="020B0604020202020204" pitchFamily="34" charset="0"/>
                          <a:cs typeface="Arial" panose="020B0604020202020204" pitchFamily="34" charset="0"/>
                        </a:rPr>
                        <a:t>1093</a:t>
                      </a:r>
                      <a:endParaRPr lang="en-IN" sz="2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b"/>
                      <a:r>
                        <a:rPr lang="en-US" sz="2400" b="1" i="0" u="none" strike="noStrike" kern="1200" dirty="0">
                          <a:solidFill>
                            <a:schemeClr val="tx1"/>
                          </a:solidFill>
                          <a:effectLst/>
                          <a:latin typeface="Arial" panose="020B0604020202020204" pitchFamily="34" charset="0"/>
                          <a:ea typeface="+mn-ea"/>
                          <a:cs typeface="Arial" panose="020B0604020202020204" pitchFamily="34" charset="0"/>
                        </a:rPr>
                        <a:t>2524</a:t>
                      </a:r>
                      <a:endParaRPr lang="en-IN" sz="2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445470">
                <a:tc>
                  <a:txBody>
                    <a:bodyPr/>
                    <a:lstStyle/>
                    <a:p>
                      <a:pPr algn="ctr" rtl="0"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ctr"/>
                      <a:r>
                        <a:rPr lang="en-US" sz="2400" u="none" strike="noStrike" dirty="0">
                          <a:effectLst/>
                          <a:latin typeface="Arial" panose="020B0604020202020204" pitchFamily="34" charset="0"/>
                          <a:cs typeface="Arial" panose="020B0604020202020204" pitchFamily="34" charset="0"/>
                        </a:rPr>
                        <a:t>Enrollment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87,152</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39,021</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b="1" i="0" u="none" strike="noStrike" dirty="0">
                          <a:solidFill>
                            <a:srgbClr val="000000"/>
                          </a:solidFill>
                          <a:effectLst/>
                          <a:latin typeface="Arial" panose="020B0604020202020204" pitchFamily="34" charset="0"/>
                          <a:cs typeface="Arial" panose="020B0604020202020204" pitchFamily="34" charset="0"/>
                        </a:rPr>
                        <a:t>126173</a:t>
                      </a:r>
                    </a:p>
                  </a:txBody>
                  <a:tcPr marL="6350" marR="6350" marT="6350" marB="0" anchor="ctr"/>
                </a:tc>
                <a:extLst>
                  <a:ext uri="{0D108BD9-81ED-4DB2-BD59-A6C34878D82A}">
                    <a16:rowId xmlns:a16="http://schemas.microsoft.com/office/drawing/2014/main" val="228526426"/>
                  </a:ext>
                </a:extLst>
              </a:tr>
              <a:tr h="445470">
                <a:tc>
                  <a:txBody>
                    <a:bodyPr/>
                    <a:lstStyle/>
                    <a:p>
                      <a:pPr algn="ctr" rtl="0"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ctr"/>
                      <a:r>
                        <a:rPr lang="en-US" sz="2400" u="none" strike="noStrike" dirty="0">
                          <a:effectLst/>
                          <a:latin typeface="Arial" panose="020B0604020202020204" pitchFamily="34" charset="0"/>
                          <a:cs typeface="Arial" panose="020B0604020202020204" pitchFamily="34" charset="0"/>
                        </a:rPr>
                        <a:t>Working Days (Primary)</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dirty="0">
                          <a:effectLst/>
                          <a:latin typeface="Arial" panose="020B0604020202020204" pitchFamily="34" charset="0"/>
                          <a:cs typeface="Arial" panose="020B0604020202020204" pitchFamily="34" charset="0"/>
                        </a:rPr>
                        <a:t>202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212</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b="1" u="none" strike="noStrike" dirty="0">
                          <a:effectLst/>
                          <a:latin typeface="Arial" panose="020B0604020202020204" pitchFamily="34" charset="0"/>
                          <a:cs typeface="Arial" panose="020B0604020202020204" pitchFamily="34" charset="0"/>
                        </a:rPr>
                        <a:t>-</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352663303"/>
                  </a:ext>
                </a:extLst>
              </a:tr>
              <a:tr h="445470">
                <a:tc>
                  <a:txBody>
                    <a:bodyPr/>
                    <a:lstStyle/>
                    <a:p>
                      <a:pPr algn="ctr" rtl="0"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ctr"/>
                      <a:r>
                        <a:rPr lang="en-US" sz="2400" u="none" strike="noStrike" dirty="0">
                          <a:effectLst/>
                          <a:latin typeface="Arial" panose="020B0604020202020204" pitchFamily="34" charset="0"/>
                          <a:cs typeface="Arial" panose="020B0604020202020204" pitchFamily="34" charset="0"/>
                        </a:rPr>
                        <a:t>Cook-Cum-Helper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dirty="0">
                          <a:effectLst/>
                          <a:latin typeface="Arial" panose="020B0604020202020204" pitchFamily="34" charset="0"/>
                          <a:cs typeface="Arial" panose="020B0604020202020204" pitchFamily="34" charset="0"/>
                        </a:rPr>
                        <a:t>2,822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dirty="0">
                          <a:effectLst/>
                          <a:latin typeface="Arial" panose="020B0604020202020204" pitchFamily="34" charset="0"/>
                          <a:cs typeface="Arial" panose="020B0604020202020204" pitchFamily="34" charset="0"/>
                        </a:rPr>
                        <a:t>2,072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b="1" u="none" strike="noStrike" dirty="0">
                          <a:effectLst/>
                          <a:latin typeface="Arial" panose="020B0604020202020204" pitchFamily="34" charset="0"/>
                          <a:cs typeface="Arial" panose="020B0604020202020204" pitchFamily="34" charset="0"/>
                        </a:rPr>
                        <a:t>4,894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615405377"/>
                  </a:ext>
                </a:extLst>
              </a:tr>
              <a:tr h="445470">
                <a:tc>
                  <a:txBody>
                    <a:bodyPr/>
                    <a:lstStyle/>
                    <a:p>
                      <a:pPr algn="ctr" rtl="0"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ctr"/>
                      <a:r>
                        <a:rPr lang="en-US" sz="2400" u="none" strike="noStrike" dirty="0">
                          <a:effectLst/>
                          <a:latin typeface="Arial" panose="020B0604020202020204" pitchFamily="34" charset="0"/>
                          <a:cs typeface="Arial" panose="020B0604020202020204" pitchFamily="34" charset="0"/>
                        </a:rPr>
                        <a:t>Kitchen-cum-Store</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dirty="0">
                          <a:effectLst/>
                          <a:latin typeface="Arial" panose="020B0604020202020204" pitchFamily="34" charset="0"/>
                          <a:cs typeface="Arial" panose="020B0604020202020204" pitchFamily="34" charset="0"/>
                        </a:rPr>
                        <a:t>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b="1" u="none" strike="noStrike" dirty="0">
                          <a:effectLst/>
                          <a:latin typeface="Arial" panose="020B0604020202020204" pitchFamily="34" charset="0"/>
                          <a:cs typeface="Arial" panose="020B0604020202020204" pitchFamily="34" charset="0"/>
                        </a:rPr>
                        <a:t>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055900947"/>
                  </a:ext>
                </a:extLst>
              </a:tr>
              <a:tr h="420015">
                <a:tc>
                  <a:txBody>
                    <a:bodyPr/>
                    <a:lstStyle/>
                    <a:p>
                      <a:pPr algn="ctr" rtl="0" fontAlgn="ctr"/>
                      <a:r>
                        <a:rPr lang="en-US" sz="2400" u="none" strike="noStrike" dirty="0">
                          <a:effectLst/>
                          <a:latin typeface="Arial" panose="020B0604020202020204" pitchFamily="34" charset="0"/>
                          <a:cs typeface="Arial" panose="020B0604020202020204" pitchFamily="34" charset="0"/>
                        </a:rPr>
                        <a:t>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ctr"/>
                      <a:r>
                        <a:rPr lang="en-US" sz="2400" u="none" strike="noStrike" dirty="0">
                          <a:effectLst/>
                          <a:latin typeface="Arial" panose="020B0604020202020204" pitchFamily="34" charset="0"/>
                          <a:cs typeface="Arial" panose="020B0604020202020204" pitchFamily="34" charset="0"/>
                        </a:rPr>
                        <a:t>Kitchen Devices (New)</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7</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b="1" u="none" strike="noStrike" dirty="0">
                          <a:effectLst/>
                          <a:latin typeface="Arial" panose="020B0604020202020204" pitchFamily="34" charset="0"/>
                          <a:cs typeface="Arial" panose="020B0604020202020204" pitchFamily="34" charset="0"/>
                        </a:rPr>
                        <a:t>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426691448"/>
                  </a:ext>
                </a:extLst>
              </a:tr>
              <a:tr h="439378">
                <a:tc>
                  <a:txBody>
                    <a:bodyPr/>
                    <a:lstStyle/>
                    <a:p>
                      <a:pPr algn="ctr" rtl="0" fontAlgn="ctr"/>
                      <a:r>
                        <a:rPr lang="en-US" sz="2400" u="none" strike="noStrike" dirty="0">
                          <a:effectLst/>
                          <a:latin typeface="Arial" panose="020B0604020202020204" pitchFamily="34" charset="0"/>
                          <a:cs typeface="Arial" panose="020B0604020202020204" pitchFamily="34" charset="0"/>
                        </a:rPr>
                        <a:t>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rtl="0" fontAlgn="ctr"/>
                      <a:r>
                        <a:rPr lang="en-US" sz="2400" u="none" strike="noStrike" dirty="0">
                          <a:effectLst/>
                          <a:latin typeface="Arial" panose="020B0604020202020204" pitchFamily="34" charset="0"/>
                          <a:cs typeface="Arial" panose="020B0604020202020204" pitchFamily="34" charset="0"/>
                        </a:rPr>
                        <a:t>Repair of kitchen-cum-stores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766</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u="none" strike="noStrike">
                          <a:effectLst/>
                          <a:latin typeface="Arial" panose="020B0604020202020204" pitchFamily="34" charset="0"/>
                          <a:cs typeface="Arial" panose="020B0604020202020204" pitchFamily="34" charset="0"/>
                        </a:rPr>
                        <a:t>767</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ctr"/>
                      <a:r>
                        <a:rPr lang="en-US" sz="2400" b="1" u="none" strike="noStrike" dirty="0">
                          <a:effectLst/>
                          <a:latin typeface="Arial" panose="020B0604020202020204" pitchFamily="34" charset="0"/>
                          <a:cs typeface="Arial" panose="020B0604020202020204" pitchFamily="34" charset="0"/>
                        </a:rPr>
                        <a:t>1,533</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108374276"/>
                  </a:ext>
                </a:extLst>
              </a:tr>
            </a:tbl>
          </a:graphicData>
        </a:graphic>
      </p:graphicFrame>
    </p:spTree>
    <p:extLst>
      <p:ext uri="{BB962C8B-B14F-4D97-AF65-F5344CB8AC3E}">
        <p14:creationId xmlns:p14="http://schemas.microsoft.com/office/powerpoint/2010/main" val="1205765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0443587">
            <a:off x="439802" y="3011341"/>
            <a:ext cx="8229600" cy="830242"/>
          </a:xfrm>
        </p:spPr>
        <p:txBody>
          <a:bodyPr>
            <a:noAutofit/>
          </a:bodyPr>
          <a:lstStyle/>
          <a:p>
            <a:pPr algn="ctr"/>
            <a:r>
              <a:rPr lang="en-US" sz="54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Thank you</a:t>
            </a:r>
            <a:endParaRPr lang="en-IN" sz="54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1314662" cy="1424771"/>
          </a:xfrm>
          <a:prstGeom prst="rect">
            <a:avLst/>
          </a:prstGeom>
          <a:effectLst/>
        </p:spPr>
      </p:pic>
      <p:sp>
        <p:nvSpPr>
          <p:cNvPr id="5"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63315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699410"/>
            <a:ext cx="8229600" cy="580365"/>
          </a:xfrm>
        </p:spPr>
        <p:txBody>
          <a:bodyPr>
            <a:noAutofit/>
          </a:bodyPr>
          <a:lstStyle/>
          <a:p>
            <a:pPr algn="r"/>
            <a:r>
              <a:rPr lang="en-US" sz="36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SCHOOLS</a:t>
            </a:r>
            <a:endParaRPr lang="en-IN" sz="36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10702954"/>
              </p:ext>
            </p:extLst>
          </p:nvPr>
        </p:nvGraphicFramePr>
        <p:xfrm>
          <a:off x="914400" y="2590800"/>
          <a:ext cx="7315200" cy="1904999"/>
        </p:xfrm>
        <a:graphic>
          <a:graphicData uri="http://schemas.openxmlformats.org/drawingml/2006/table">
            <a:tbl>
              <a:tblPr firstRow="1" bandRow="1">
                <a:solidFill>
                  <a:schemeClr val="accent3">
                    <a:lumMod val="75000"/>
                  </a:schemeClr>
                </a:solidFill>
                <a:tableStyleId>{8EC20E35-A176-4012-BC5E-935CFFF8708E}</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794508">
                <a:tc gridSpan="3">
                  <a:txBody>
                    <a:bodyPr/>
                    <a:lstStyle/>
                    <a:p>
                      <a:pPr algn="ctr"/>
                      <a:r>
                        <a:rPr lang="en-US" sz="2400" b="1" dirty="0">
                          <a:solidFill>
                            <a:srgbClr val="FF0000"/>
                          </a:solidFill>
                          <a:latin typeface="Arial" panose="020B0604020202020204" pitchFamily="34" charset="0"/>
                          <a:cs typeface="Arial" panose="020B0604020202020204" pitchFamily="34" charset="0"/>
                        </a:rPr>
                        <a:t>PAB Approval</a:t>
                      </a:r>
                      <a:r>
                        <a:rPr lang="en-US" sz="2400" b="1" baseline="0" dirty="0">
                          <a:solidFill>
                            <a:srgbClr val="FF0000"/>
                          </a:solidFill>
                          <a:latin typeface="Arial" panose="020B0604020202020204" pitchFamily="34" charset="0"/>
                          <a:cs typeface="Arial" panose="020B0604020202020204" pitchFamily="34" charset="0"/>
                        </a:rPr>
                        <a:t> 2018-19</a:t>
                      </a:r>
                      <a:endParaRPr lang="en-IN" sz="2400" b="1" dirty="0">
                        <a:solidFill>
                          <a:srgbClr val="FF0000"/>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400" b="1" dirty="0">
                          <a:solidFill>
                            <a:srgbClr val="FF0000"/>
                          </a:solidFill>
                          <a:latin typeface="Arial" panose="020B0604020202020204" pitchFamily="34" charset="0"/>
                          <a:cs typeface="Arial" panose="020B0604020202020204" pitchFamily="34" charset="0"/>
                        </a:rPr>
                        <a:t>Existing</a:t>
                      </a:r>
                      <a:r>
                        <a:rPr lang="en-US" sz="2400" b="1" baseline="0" dirty="0">
                          <a:solidFill>
                            <a:srgbClr val="FF0000"/>
                          </a:solidFill>
                          <a:latin typeface="Arial" panose="020B0604020202020204" pitchFamily="34" charset="0"/>
                          <a:cs typeface="Arial" panose="020B0604020202020204" pitchFamily="34" charset="0"/>
                        </a:rPr>
                        <a:t> School</a:t>
                      </a:r>
                      <a:endParaRPr lang="en-IN" sz="2400" b="1" dirty="0">
                        <a:solidFill>
                          <a:srgbClr val="FF0000"/>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37028">
                <a:tc>
                  <a:txBody>
                    <a:bodyPr/>
                    <a:lstStyle/>
                    <a:p>
                      <a:pPr algn="ctr" fontAlgn="ctr"/>
                      <a:r>
                        <a:rPr lang="en-US" sz="2400" b="1" u="none" strike="noStrike" dirty="0">
                          <a:solidFill>
                            <a:sysClr val="windowText" lastClr="000000"/>
                          </a:solidFill>
                          <a:effectLst/>
                          <a:latin typeface="Arial" panose="020B0604020202020204" pitchFamily="34" charset="0"/>
                          <a:cs typeface="Arial" panose="020B0604020202020204" pitchFamily="34" charset="0"/>
                        </a:rPr>
                        <a:t>PS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400" b="1" u="none" strike="noStrike" dirty="0">
                          <a:solidFill>
                            <a:sysClr val="windowText" lastClr="000000"/>
                          </a:solidFill>
                          <a:effectLst/>
                          <a:latin typeface="Arial" panose="020B0604020202020204" pitchFamily="34" charset="0"/>
                          <a:cs typeface="Arial" panose="020B0604020202020204" pitchFamily="34" charset="0"/>
                        </a:rPr>
                        <a:t>UPS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2400" b="1" u="none" strike="noStrike" dirty="0">
                          <a:solidFill>
                            <a:sysClr val="windowText" lastClr="000000"/>
                          </a:solidFill>
                          <a:effectLst/>
                          <a:latin typeface="Arial" panose="020B0604020202020204" pitchFamily="34" charset="0"/>
                          <a:cs typeface="Arial" panose="020B0604020202020204" pitchFamily="34" charset="0"/>
                        </a:rPr>
                        <a:t>Total</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400" b="1" u="none" strike="noStrike" dirty="0">
                          <a:solidFill>
                            <a:sysClr val="windowText" lastClr="000000"/>
                          </a:solidFill>
                          <a:effectLst/>
                          <a:latin typeface="Arial" panose="020B0604020202020204" pitchFamily="34" charset="0"/>
                          <a:cs typeface="Arial" panose="020B0604020202020204" pitchFamily="34" charset="0"/>
                        </a:rPr>
                        <a:t>PS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400" b="1" i="0" u="none" strike="noStrike" dirty="0">
                          <a:solidFill>
                            <a:sysClr val="windowText" lastClr="000000"/>
                          </a:solidFill>
                          <a:effectLst/>
                          <a:latin typeface="Arial" panose="020B0604020202020204" pitchFamily="34" charset="0"/>
                          <a:cs typeface="Arial" panose="020B0604020202020204" pitchFamily="34" charset="0"/>
                        </a:rPr>
                        <a:t>UPS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2400" b="1" u="none" strike="noStrike" dirty="0">
                          <a:solidFill>
                            <a:sysClr val="windowText" lastClr="000000"/>
                          </a:solidFill>
                          <a:effectLst/>
                          <a:latin typeface="Arial" panose="020B0604020202020204" pitchFamily="34" charset="0"/>
                          <a:cs typeface="Arial" panose="020B0604020202020204" pitchFamily="34" charset="0"/>
                        </a:rPr>
                        <a:t>Total</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573463">
                <a:tc>
                  <a:txBody>
                    <a:bodyPr/>
                    <a:lstStyle/>
                    <a:p>
                      <a:pPr algn="ctr" fontAlgn="ctr"/>
                      <a:r>
                        <a:rPr lang="en-US" sz="2400" b="1" i="0" u="none" strike="noStrike" dirty="0">
                          <a:latin typeface="Arial"/>
                        </a:rPr>
                        <a:t>1441</a:t>
                      </a:r>
                      <a:endParaRPr lang="en-US" sz="1050" b="1" i="0" u="none" strike="noStrike" dirty="0">
                        <a:latin typeface="Arial"/>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latin typeface="Arial"/>
                        </a:rPr>
                        <a:t>1091</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IN" sz="2400" b="1" i="0" u="none" strike="noStrike" kern="1200" dirty="0">
                          <a:solidFill>
                            <a:schemeClr val="tx1"/>
                          </a:solidFill>
                          <a:effectLst/>
                          <a:latin typeface="Arial" panose="020B0604020202020204" pitchFamily="34" charset="0"/>
                          <a:ea typeface="+mn-ea"/>
                          <a:cs typeface="Arial" panose="020B0604020202020204" pitchFamily="34" charset="0"/>
                        </a:rPr>
                        <a:t>2532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IN" sz="2400" b="1" u="none" strike="noStrike" kern="1200" dirty="0">
                          <a:solidFill>
                            <a:schemeClr val="dk1"/>
                          </a:solidFill>
                          <a:effectLst/>
                          <a:latin typeface="Arial" panose="020B0604020202020204" pitchFamily="34" charset="0"/>
                          <a:ea typeface="+mn-ea"/>
                          <a:cs typeface="Arial" panose="020B0604020202020204" pitchFamily="34" charset="0"/>
                        </a:rPr>
                        <a:t>1431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IN" sz="2400" b="1" u="none" strike="noStrike" kern="1200" dirty="0">
                          <a:effectLst/>
                          <a:latin typeface="Arial" panose="020B0604020202020204" pitchFamily="34" charset="0"/>
                          <a:cs typeface="Arial" panose="020B0604020202020204" pitchFamily="34" charset="0"/>
                        </a:rPr>
                        <a:t>1093</a:t>
                      </a:r>
                      <a:endParaRPr lang="en-IN" sz="2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400" b="1" i="0" u="none" strike="noStrike" kern="1200" dirty="0">
                          <a:solidFill>
                            <a:schemeClr val="tx1"/>
                          </a:solidFill>
                          <a:effectLst/>
                          <a:latin typeface="Arial" panose="020B0604020202020204" pitchFamily="34" charset="0"/>
                          <a:ea typeface="+mn-ea"/>
                          <a:cs typeface="Arial" panose="020B0604020202020204" pitchFamily="34" charset="0"/>
                        </a:rPr>
                        <a:t>2524</a:t>
                      </a:r>
                      <a:endParaRPr lang="en-IN" sz="2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8"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78047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706125"/>
            <a:ext cx="8229600" cy="566936"/>
          </a:xfrm>
        </p:spPr>
        <p:txBody>
          <a:bodyPr>
            <a:noAutofit/>
          </a:bodyPr>
          <a:lstStyle/>
          <a:p>
            <a:pPr algn="r"/>
            <a:r>
              <a:rPr lang="en-US" sz="40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STUDENTS COVERAGE</a:t>
            </a:r>
            <a:endParaRPr lang="en-IN" sz="40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sp>
        <p:nvSpPr>
          <p:cNvPr id="8"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17916932"/>
              </p:ext>
            </p:extLst>
          </p:nvPr>
        </p:nvGraphicFramePr>
        <p:xfrm>
          <a:off x="323528" y="2564904"/>
          <a:ext cx="8269392" cy="2016224"/>
        </p:xfrm>
        <a:graphic>
          <a:graphicData uri="http://schemas.openxmlformats.org/drawingml/2006/table">
            <a:tbl>
              <a:tblPr firstRow="1" bandRow="1">
                <a:tableStyleId>{8EC20E35-A176-4012-BC5E-935CFFF8708E}</a:tableStyleId>
              </a:tblPr>
              <a:tblGrid>
                <a:gridCol w="1378232">
                  <a:extLst>
                    <a:ext uri="{9D8B030D-6E8A-4147-A177-3AD203B41FA5}">
                      <a16:colId xmlns:a16="http://schemas.microsoft.com/office/drawing/2014/main" val="20000"/>
                    </a:ext>
                  </a:extLst>
                </a:gridCol>
                <a:gridCol w="1378232">
                  <a:extLst>
                    <a:ext uri="{9D8B030D-6E8A-4147-A177-3AD203B41FA5}">
                      <a16:colId xmlns:a16="http://schemas.microsoft.com/office/drawing/2014/main" val="20001"/>
                    </a:ext>
                  </a:extLst>
                </a:gridCol>
                <a:gridCol w="1378232">
                  <a:extLst>
                    <a:ext uri="{9D8B030D-6E8A-4147-A177-3AD203B41FA5}">
                      <a16:colId xmlns:a16="http://schemas.microsoft.com/office/drawing/2014/main" val="20002"/>
                    </a:ext>
                  </a:extLst>
                </a:gridCol>
                <a:gridCol w="1378232">
                  <a:extLst>
                    <a:ext uri="{9D8B030D-6E8A-4147-A177-3AD203B41FA5}">
                      <a16:colId xmlns:a16="http://schemas.microsoft.com/office/drawing/2014/main" val="20003"/>
                    </a:ext>
                  </a:extLst>
                </a:gridCol>
                <a:gridCol w="1378232">
                  <a:extLst>
                    <a:ext uri="{9D8B030D-6E8A-4147-A177-3AD203B41FA5}">
                      <a16:colId xmlns:a16="http://schemas.microsoft.com/office/drawing/2014/main" val="20004"/>
                    </a:ext>
                  </a:extLst>
                </a:gridCol>
                <a:gridCol w="1378232">
                  <a:extLst>
                    <a:ext uri="{9D8B030D-6E8A-4147-A177-3AD203B41FA5}">
                      <a16:colId xmlns:a16="http://schemas.microsoft.com/office/drawing/2014/main" val="20005"/>
                    </a:ext>
                  </a:extLst>
                </a:gridCol>
              </a:tblGrid>
              <a:tr h="840895">
                <a:tc gridSpan="3">
                  <a:txBody>
                    <a:bodyPr/>
                    <a:lstStyle/>
                    <a:p>
                      <a:pPr algn="ctr"/>
                      <a:r>
                        <a:rPr lang="en-US" sz="2000" b="1" dirty="0">
                          <a:solidFill>
                            <a:srgbClr val="FF0000"/>
                          </a:solidFill>
                          <a:latin typeface="Arial" panose="020B0604020202020204" pitchFamily="34" charset="0"/>
                          <a:cs typeface="Arial" panose="020B0604020202020204" pitchFamily="34" charset="0"/>
                        </a:rPr>
                        <a:t>Average enrolment during</a:t>
                      </a:r>
                    </a:p>
                    <a:p>
                      <a:pPr algn="ctr"/>
                      <a:r>
                        <a:rPr lang="en-US" sz="2000" b="1" dirty="0">
                          <a:solidFill>
                            <a:srgbClr val="FF0000"/>
                          </a:solidFill>
                          <a:latin typeface="Arial" panose="020B0604020202020204" pitchFamily="34" charset="0"/>
                          <a:cs typeface="Arial" panose="020B0604020202020204" pitchFamily="34" charset="0"/>
                        </a:rPr>
                        <a:t>2018-19</a:t>
                      </a:r>
                      <a:endParaRPr lang="en-IN" sz="2000" b="1" dirty="0">
                        <a:solidFill>
                          <a:srgbClr val="FF0000"/>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000" b="1" dirty="0">
                          <a:solidFill>
                            <a:srgbClr val="FF0000"/>
                          </a:solidFill>
                          <a:latin typeface="Arial" panose="020B0604020202020204" pitchFamily="34" charset="0"/>
                          <a:cs typeface="Arial" panose="020B0604020202020204" pitchFamily="34" charset="0"/>
                        </a:rPr>
                        <a:t>Enrolment Covered</a:t>
                      </a:r>
                      <a:r>
                        <a:rPr lang="en-US" sz="2000" b="1" baseline="0" dirty="0">
                          <a:solidFill>
                            <a:srgbClr val="FF0000"/>
                          </a:solidFill>
                          <a:latin typeface="Arial" panose="020B0604020202020204" pitchFamily="34" charset="0"/>
                          <a:cs typeface="Arial" panose="020B0604020202020204" pitchFamily="34" charset="0"/>
                        </a:rPr>
                        <a:t> against PAB 2018-19</a:t>
                      </a:r>
                      <a:endParaRPr lang="en-IN" sz="2000" b="1" dirty="0">
                        <a:solidFill>
                          <a:srgbClr val="FF0000"/>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68383">
                <a:tc>
                  <a:txBody>
                    <a:bodyPr/>
                    <a:lstStyle/>
                    <a:p>
                      <a:pPr algn="ctr" fontAlgn="ctr"/>
                      <a:r>
                        <a:rPr lang="en-US" sz="2000" b="1" u="none" strike="noStrike" dirty="0">
                          <a:solidFill>
                            <a:sysClr val="windowText" lastClr="000000"/>
                          </a:solidFill>
                          <a:effectLst/>
                          <a:latin typeface="Arial" panose="020B0604020202020204" pitchFamily="34" charset="0"/>
                          <a:cs typeface="Arial" panose="020B0604020202020204" pitchFamily="34" charset="0"/>
                        </a:rPr>
                        <a:t>PS</a:t>
                      </a:r>
                      <a:endParaRPr lang="en-IN" sz="20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000" b="1" u="none" strike="noStrike" dirty="0">
                          <a:solidFill>
                            <a:sysClr val="windowText" lastClr="000000"/>
                          </a:solidFill>
                          <a:effectLst/>
                          <a:latin typeface="Arial" panose="020B0604020202020204" pitchFamily="34" charset="0"/>
                          <a:cs typeface="Arial" panose="020B0604020202020204" pitchFamily="34" charset="0"/>
                        </a:rPr>
                        <a:t>UPS</a:t>
                      </a:r>
                      <a:endParaRPr lang="en-IN" sz="20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2000" b="1" u="none" strike="noStrike" dirty="0">
                          <a:solidFill>
                            <a:sysClr val="windowText" lastClr="000000"/>
                          </a:solidFill>
                          <a:effectLst/>
                          <a:latin typeface="Arial" panose="020B0604020202020204" pitchFamily="34" charset="0"/>
                          <a:cs typeface="Arial" panose="020B0604020202020204" pitchFamily="34" charset="0"/>
                        </a:rPr>
                        <a:t>Total</a:t>
                      </a:r>
                      <a:endParaRPr lang="en-IN" sz="20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000" b="1" u="none" strike="noStrike" dirty="0">
                          <a:solidFill>
                            <a:sysClr val="windowText" lastClr="000000"/>
                          </a:solidFill>
                          <a:effectLst/>
                          <a:latin typeface="Arial" panose="020B0604020202020204" pitchFamily="34" charset="0"/>
                          <a:cs typeface="Arial" panose="020B0604020202020204" pitchFamily="34" charset="0"/>
                        </a:rPr>
                        <a:t>PS</a:t>
                      </a:r>
                      <a:endParaRPr lang="en-IN" sz="20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000" b="1" i="0" u="none" strike="noStrike" dirty="0">
                          <a:solidFill>
                            <a:sysClr val="windowText" lastClr="000000"/>
                          </a:solidFill>
                          <a:effectLst/>
                          <a:latin typeface="Arial" panose="020B0604020202020204" pitchFamily="34" charset="0"/>
                          <a:cs typeface="Arial" panose="020B0604020202020204" pitchFamily="34" charset="0"/>
                        </a:rPr>
                        <a:t>UPS</a:t>
                      </a:r>
                      <a:endParaRPr lang="en-IN" sz="20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2000" b="1" u="none" strike="noStrike" dirty="0">
                          <a:solidFill>
                            <a:sysClr val="windowText" lastClr="000000"/>
                          </a:solidFill>
                          <a:effectLst/>
                          <a:latin typeface="Arial" panose="020B0604020202020204" pitchFamily="34" charset="0"/>
                          <a:cs typeface="Arial" panose="020B0604020202020204" pitchFamily="34" charset="0"/>
                        </a:rPr>
                        <a:t>Total</a:t>
                      </a:r>
                      <a:endParaRPr lang="en-IN" sz="20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606946">
                <a:tc>
                  <a:txBody>
                    <a:bodyPr/>
                    <a:lstStyle/>
                    <a:p>
                      <a:pPr algn="ctr" fontAlgn="ctr"/>
                      <a:r>
                        <a:rPr lang="en-IN" sz="2000" b="1" kern="1200" dirty="0">
                          <a:solidFill>
                            <a:schemeClr val="tx1"/>
                          </a:solidFill>
                          <a:latin typeface="Arial" panose="020B0604020202020204" pitchFamily="34" charset="0"/>
                          <a:ea typeface="+mn-ea"/>
                          <a:cs typeface="Arial" panose="020B0604020202020204" pitchFamily="34" charset="0"/>
                        </a:rPr>
                        <a:t>87152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IN" sz="2000" b="1" kern="1200" dirty="0">
                          <a:solidFill>
                            <a:schemeClr val="tx1"/>
                          </a:solidFill>
                          <a:latin typeface="Arial" panose="020B0604020202020204" pitchFamily="34" charset="0"/>
                          <a:ea typeface="+mn-ea"/>
                          <a:cs typeface="Arial" panose="020B0604020202020204" pitchFamily="34" charset="0"/>
                        </a:rPr>
                        <a:t>39021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IN" sz="2000" b="1" kern="1200" dirty="0">
                          <a:solidFill>
                            <a:schemeClr val="tx1"/>
                          </a:solidFill>
                          <a:latin typeface="Arial" panose="020B0604020202020204" pitchFamily="34" charset="0"/>
                          <a:ea typeface="+mn-ea"/>
                          <a:cs typeface="Arial" panose="020B0604020202020204" pitchFamily="34" charset="0"/>
                        </a:rPr>
                        <a:t>126174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IN" sz="2000" b="1" kern="1200" dirty="0">
                          <a:solidFill>
                            <a:schemeClr val="tx1"/>
                          </a:solidFill>
                          <a:latin typeface="Arial" panose="020B0604020202020204" pitchFamily="34" charset="0"/>
                          <a:ea typeface="+mn-ea"/>
                          <a:cs typeface="Arial" panose="020B0604020202020204" pitchFamily="34" charset="0"/>
                        </a:rPr>
                        <a:t>95%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IN" sz="2000" b="1" kern="1200" dirty="0">
                          <a:solidFill>
                            <a:schemeClr val="tx1"/>
                          </a:solidFill>
                          <a:latin typeface="Arial" panose="020B0604020202020204" pitchFamily="34" charset="0"/>
                          <a:ea typeface="+mn-ea"/>
                          <a:cs typeface="Arial" panose="020B0604020202020204" pitchFamily="34" charset="0"/>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IN" sz="2000" b="1" kern="1200" dirty="0">
                          <a:solidFill>
                            <a:schemeClr val="tx1"/>
                          </a:solidFill>
                          <a:latin typeface="Arial" panose="020B0604020202020204" pitchFamily="34" charset="0"/>
                          <a:ea typeface="+mn-ea"/>
                          <a:cs typeface="Arial" panose="020B0604020202020204" pitchFamily="34" charset="0"/>
                        </a:rPr>
                        <a:t>95%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Tree>
    <p:extLst>
      <p:ext uri="{BB962C8B-B14F-4D97-AF65-F5344CB8AC3E}">
        <p14:creationId xmlns:p14="http://schemas.microsoft.com/office/powerpoint/2010/main" val="39521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910303"/>
            <a:ext cx="8229600" cy="566936"/>
          </a:xfrm>
        </p:spPr>
        <p:txBody>
          <a:bodyPr>
            <a:noAutofit/>
          </a:bodyPr>
          <a:lstStyle/>
          <a:p>
            <a:pPr algn="r"/>
            <a:r>
              <a:rPr lang="en-US" sz="36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ENGAGEMENT OF</a:t>
            </a:r>
            <a:br>
              <a:rPr lang="en-US" sz="36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6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COOK-CUM HELPER</a:t>
            </a:r>
            <a:endParaRPr lang="en-IN" sz="4400" dirty="0">
              <a:ln w="3175">
                <a:solidFill>
                  <a:schemeClr val="bg1">
                    <a:lumMod val="95000"/>
                  </a:schemeClr>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07472459"/>
              </p:ext>
            </p:extLst>
          </p:nvPr>
        </p:nvGraphicFramePr>
        <p:xfrm>
          <a:off x="395536" y="2057136"/>
          <a:ext cx="8292456" cy="2667264"/>
        </p:xfrm>
        <a:graphic>
          <a:graphicData uri="http://schemas.openxmlformats.org/drawingml/2006/table">
            <a:tbl>
              <a:tblPr firstRow="1" bandRow="1">
                <a:tableStyleId>{8EC20E35-A176-4012-BC5E-935CFFF8708E}</a:tableStyleId>
              </a:tblPr>
              <a:tblGrid>
                <a:gridCol w="86409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gridCol w="1667720">
                  <a:extLst>
                    <a:ext uri="{9D8B030D-6E8A-4147-A177-3AD203B41FA5}">
                      <a16:colId xmlns:a16="http://schemas.microsoft.com/office/drawing/2014/main" val="20005"/>
                    </a:ext>
                  </a:extLst>
                </a:gridCol>
              </a:tblGrid>
              <a:tr h="1201280">
                <a:tc gridSpan="3">
                  <a:txBody>
                    <a:bodyPr/>
                    <a:lstStyle/>
                    <a:p>
                      <a:pPr algn="ctr"/>
                      <a:r>
                        <a:rPr lang="en-US" sz="2400" b="1" dirty="0">
                          <a:solidFill>
                            <a:sysClr val="windowText" lastClr="000000"/>
                          </a:solidFill>
                          <a:latin typeface="Arial" panose="020B0604020202020204" pitchFamily="34" charset="0"/>
                          <a:cs typeface="Arial" panose="020B0604020202020204" pitchFamily="34" charset="0"/>
                        </a:rPr>
                        <a:t>PAB</a:t>
                      </a:r>
                      <a:r>
                        <a:rPr lang="en-US" sz="2400" b="1" baseline="0" dirty="0">
                          <a:solidFill>
                            <a:sysClr val="windowText" lastClr="000000"/>
                          </a:solidFill>
                          <a:latin typeface="Arial" panose="020B0604020202020204" pitchFamily="34" charset="0"/>
                          <a:cs typeface="Arial" panose="020B0604020202020204" pitchFamily="34" charset="0"/>
                        </a:rPr>
                        <a:t> Approval</a:t>
                      </a:r>
                    </a:p>
                    <a:p>
                      <a:pPr algn="ctr"/>
                      <a:r>
                        <a:rPr lang="en-US" sz="2400" b="1" baseline="0" dirty="0">
                          <a:solidFill>
                            <a:sysClr val="windowText" lastClr="000000"/>
                          </a:solidFill>
                          <a:latin typeface="Arial" panose="020B0604020202020204" pitchFamily="34" charset="0"/>
                          <a:cs typeface="Arial" panose="020B0604020202020204" pitchFamily="34" charset="0"/>
                        </a:rPr>
                        <a:t>2018-19</a:t>
                      </a:r>
                      <a:endParaRPr lang="en-IN" sz="2400" b="1" dirty="0">
                        <a:solidFill>
                          <a:sysClr val="windowText" lastClr="000000"/>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400" b="1" dirty="0">
                          <a:solidFill>
                            <a:sysClr val="windowText" lastClr="000000"/>
                          </a:solidFill>
                          <a:latin typeface="Arial" panose="020B0604020202020204" pitchFamily="34" charset="0"/>
                          <a:cs typeface="Arial" panose="020B0604020202020204" pitchFamily="34" charset="0"/>
                        </a:rPr>
                        <a:t>Actual  engaged</a:t>
                      </a:r>
                      <a:r>
                        <a:rPr lang="en-US" sz="2400" b="1" baseline="0" dirty="0">
                          <a:solidFill>
                            <a:sysClr val="windowText" lastClr="000000"/>
                          </a:solidFill>
                          <a:latin typeface="Arial" panose="020B0604020202020204" pitchFamily="34" charset="0"/>
                          <a:cs typeface="Arial" panose="020B0604020202020204" pitchFamily="34" charset="0"/>
                        </a:rPr>
                        <a:t> </a:t>
                      </a:r>
                      <a:r>
                        <a:rPr lang="en-US" sz="2400" b="1" dirty="0">
                          <a:solidFill>
                            <a:sysClr val="windowText" lastClr="000000"/>
                          </a:solidFill>
                          <a:latin typeface="Arial" panose="020B0604020202020204" pitchFamily="34" charset="0"/>
                          <a:cs typeface="Arial" panose="020B0604020202020204" pitchFamily="34" charset="0"/>
                        </a:rPr>
                        <a:t>during </a:t>
                      </a:r>
                    </a:p>
                    <a:p>
                      <a:pPr algn="ctr"/>
                      <a:r>
                        <a:rPr lang="en-US" sz="2400" b="1" dirty="0">
                          <a:solidFill>
                            <a:sysClr val="windowText" lastClr="000000"/>
                          </a:solidFill>
                          <a:latin typeface="Arial" panose="020B0604020202020204" pitchFamily="34" charset="0"/>
                          <a:cs typeface="Arial" panose="020B0604020202020204" pitchFamily="34" charset="0"/>
                        </a:rPr>
                        <a:t>2019-20</a:t>
                      </a:r>
                      <a:endParaRPr lang="en-IN" sz="2400" b="1" dirty="0">
                        <a:solidFill>
                          <a:sysClr val="windowText" lastClr="000000"/>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IN" sz="15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98920">
                <a:tc>
                  <a:txBody>
                    <a:bodyPr/>
                    <a:lstStyle/>
                    <a:p>
                      <a:pPr algn="ctr" fontAlgn="ctr"/>
                      <a:r>
                        <a:rPr lang="en-US" sz="2400" b="1" u="none" strike="noStrike" dirty="0">
                          <a:solidFill>
                            <a:sysClr val="windowText" lastClr="000000"/>
                          </a:solidFill>
                          <a:effectLst/>
                          <a:latin typeface="Arial" panose="020B0604020202020204" pitchFamily="34" charset="0"/>
                          <a:cs typeface="Arial" panose="020B0604020202020204" pitchFamily="34" charset="0"/>
                        </a:rPr>
                        <a:t>PS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400" b="1" u="none" strike="noStrike" dirty="0">
                          <a:solidFill>
                            <a:sysClr val="windowText" lastClr="000000"/>
                          </a:solidFill>
                          <a:effectLst/>
                          <a:latin typeface="Arial" panose="020B0604020202020204" pitchFamily="34" charset="0"/>
                          <a:cs typeface="Arial" panose="020B0604020202020204" pitchFamily="34" charset="0"/>
                        </a:rPr>
                        <a:t>MS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2400" b="1" u="none" strike="noStrike" dirty="0">
                          <a:solidFill>
                            <a:sysClr val="windowText" lastClr="000000"/>
                          </a:solidFill>
                          <a:effectLst/>
                          <a:latin typeface="Arial" panose="020B0604020202020204" pitchFamily="34" charset="0"/>
                          <a:cs typeface="Arial" panose="020B0604020202020204" pitchFamily="34" charset="0"/>
                        </a:rPr>
                        <a:t>Total</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400" b="1" u="none" strike="noStrike" dirty="0">
                          <a:solidFill>
                            <a:sysClr val="windowText" lastClr="000000"/>
                          </a:solidFill>
                          <a:effectLst/>
                          <a:latin typeface="Arial" panose="020B0604020202020204" pitchFamily="34" charset="0"/>
                          <a:cs typeface="Arial" panose="020B0604020202020204" pitchFamily="34" charset="0"/>
                        </a:rPr>
                        <a:t>PS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2400" b="1" u="none" strike="noStrike" dirty="0">
                          <a:solidFill>
                            <a:sysClr val="windowText" lastClr="000000"/>
                          </a:solidFill>
                          <a:effectLst/>
                          <a:latin typeface="Arial" panose="020B0604020202020204" pitchFamily="34" charset="0"/>
                          <a:cs typeface="Arial" panose="020B0604020202020204" pitchFamily="34" charset="0"/>
                        </a:rPr>
                        <a:t>MS</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2400" b="1" u="none" strike="noStrike" dirty="0">
                          <a:solidFill>
                            <a:sysClr val="windowText" lastClr="000000"/>
                          </a:solidFill>
                          <a:effectLst/>
                          <a:latin typeface="Arial" panose="020B0604020202020204" pitchFamily="34" charset="0"/>
                          <a:cs typeface="Arial" panose="020B0604020202020204" pitchFamily="34" charset="0"/>
                        </a:rPr>
                        <a:t>Total</a:t>
                      </a:r>
                      <a:endParaRPr lang="en-IN" sz="2400" b="1"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867064">
                <a:tc>
                  <a:txBody>
                    <a:bodyPr/>
                    <a:lstStyle/>
                    <a:p>
                      <a:pPr marL="0" algn="ctr" defTabSz="914400" rtl="0" eaLnBrk="1" fontAlgn="ctr" latinLnBrk="0" hangingPunct="1"/>
                      <a:r>
                        <a:rPr lang="en-IN" sz="2400" b="1" kern="1200" dirty="0">
                          <a:latin typeface="Arial" panose="020B0604020202020204" pitchFamily="34" charset="0"/>
                          <a:cs typeface="Arial" panose="020B0604020202020204" pitchFamily="34" charset="0"/>
                        </a:rPr>
                        <a:t>3061</a:t>
                      </a:r>
                      <a:endParaRPr lang="en-IN" sz="2400" b="1"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IN" sz="2400" b="1" kern="1200" dirty="0">
                          <a:latin typeface="Arial" panose="020B0604020202020204" pitchFamily="34" charset="0"/>
                          <a:cs typeface="Arial" panose="020B0604020202020204" pitchFamily="34" charset="0"/>
                        </a:rPr>
                        <a:t>2159</a:t>
                      </a:r>
                      <a:endParaRPr lang="en-IN" sz="2400" b="1"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IN" sz="2400" b="1" kern="1200" dirty="0">
                          <a:latin typeface="Arial" panose="020B0604020202020204" pitchFamily="34" charset="0"/>
                          <a:cs typeface="Arial" panose="020B0604020202020204" pitchFamily="34" charset="0"/>
                        </a:rPr>
                        <a:t>5220</a:t>
                      </a:r>
                      <a:endParaRPr lang="en-IN" sz="2400" b="1"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IN" sz="2400" b="1" kern="1200" dirty="0">
                          <a:latin typeface="Arial" panose="020B0604020202020204" pitchFamily="34" charset="0"/>
                          <a:cs typeface="Arial" panose="020B0604020202020204" pitchFamily="34" charset="0"/>
                        </a:rPr>
                        <a:t>2822 (92%)</a:t>
                      </a:r>
                      <a:endParaRPr lang="en-IN" sz="2400" b="1"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IN" sz="2400" b="1" kern="1200" dirty="0">
                          <a:latin typeface="Arial" panose="020B0604020202020204" pitchFamily="34" charset="0"/>
                          <a:cs typeface="Arial" panose="020B0604020202020204" pitchFamily="34" charset="0"/>
                        </a:rPr>
                        <a:t>2072 (96%)</a:t>
                      </a:r>
                      <a:endParaRPr lang="en-IN" sz="2400" b="1"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IN" sz="2400" b="1" kern="1200" dirty="0">
                          <a:latin typeface="Arial" panose="020B0604020202020204" pitchFamily="34" charset="0"/>
                          <a:cs typeface="Arial" panose="020B0604020202020204" pitchFamily="34" charset="0"/>
                        </a:rPr>
                        <a:t>4894 (94%)</a:t>
                      </a:r>
                      <a:endParaRPr lang="en-IN" sz="2400" b="1"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spTree>
    <p:extLst>
      <p:ext uri="{BB962C8B-B14F-4D97-AF65-F5344CB8AC3E}">
        <p14:creationId xmlns:p14="http://schemas.microsoft.com/office/powerpoint/2010/main" val="105107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80" y="743399"/>
            <a:ext cx="8229600" cy="710575"/>
          </a:xfrm>
        </p:spPr>
        <p:txBody>
          <a:bodyPr>
            <a:noAutofit/>
          </a:bodyPr>
          <a:lstStyle/>
          <a:p>
            <a:pPr algn="r"/>
            <a:r>
              <a:rPr lang="en-US"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SOCIAL AUDIT</a:t>
            </a:r>
            <a:endParaRPr lang="en-IN"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447820" y="1808370"/>
            <a:ext cx="8229600"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Social Audit was conducted in Lunglei District by engaging SIRD &amp; PR. 20 Schools were covered. The reports of Social Audit has already been submited.</a:t>
            </a:r>
          </a:p>
        </p:txBody>
      </p:sp>
      <p:sp>
        <p:nvSpPr>
          <p:cNvPr id="11" name="Footer Placeholder 4"/>
          <p:cNvSpPr>
            <a:spLocks noGrp="1"/>
          </p:cNvSpPr>
          <p:nvPr>
            <p:ph type="ftr" sz="quarter" idx="11"/>
          </p:nvPr>
        </p:nvSpPr>
        <p:spPr>
          <a:xfrm>
            <a:off x="1822735" y="6444696"/>
            <a:ext cx="5479769"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457200" y="3429000"/>
            <a:ext cx="3804402" cy="2526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4648200" y="3429000"/>
            <a:ext cx="3804401" cy="2526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284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390" y="634304"/>
            <a:ext cx="8229600" cy="710575"/>
          </a:xfrm>
        </p:spPr>
        <p:txBody>
          <a:bodyPr>
            <a:noAutofit/>
          </a:bodyPr>
          <a:lstStyle/>
          <a:p>
            <a:pPr algn="r"/>
            <a:r>
              <a:rPr lang="en-US"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FOOD SAMPLE TESTING</a:t>
            </a:r>
            <a:endParaRPr lang="en-IN" sz="40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458390" y="1794808"/>
            <a:ext cx="8229600" cy="1631216"/>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	All Districts have conducted Food Sample Testings during 2018-19 at RIPANS. Out of the 47 Samples tested only 27 samples are above the norms.</a:t>
            </a:r>
          </a:p>
          <a:p>
            <a:pPr algn="just"/>
            <a:r>
              <a:rPr lang="en-US" sz="2000" dirty="0">
                <a:latin typeface="Arial" panose="020B0604020202020204" pitchFamily="34" charset="0"/>
                <a:cs typeface="Arial" panose="020B0604020202020204" pitchFamily="34" charset="0"/>
              </a:rPr>
              <a:t>	Though Districts are wiling to conduct more food sample testing, RIPANS could not test more sample due to heavy work load.</a:t>
            </a:r>
            <a:endParaRPr lang="en-IN" sz="2000" dirty="0">
              <a:latin typeface="Arial" panose="020B0604020202020204" pitchFamily="34" charset="0"/>
              <a:cs typeface="Arial" panose="020B0604020202020204" pitchFamily="34" charset="0"/>
            </a:endParaRPr>
          </a:p>
        </p:txBody>
      </p:sp>
      <p:sp>
        <p:nvSpPr>
          <p:cNvPr id="11" name="Footer Placeholder 4"/>
          <p:cNvSpPr>
            <a:spLocks noGrp="1"/>
          </p:cNvSpPr>
          <p:nvPr>
            <p:ph type="ftr" sz="quarter" idx="11"/>
          </p:nvPr>
        </p:nvSpPr>
        <p:spPr>
          <a:xfrm>
            <a:off x="1797301" y="6453336"/>
            <a:ext cx="5551777"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18433" name="Picture 1" descr="D:\MDM Photo 2018-19\Collecting Food Sample for testing.jpeg"/>
          <p:cNvPicPr>
            <a:picLocks noChangeAspect="1" noChangeArrowheads="1"/>
          </p:cNvPicPr>
          <p:nvPr/>
        </p:nvPicPr>
        <p:blipFill>
          <a:blip r:embed="rId3">
            <a:lum bright="10000" contrast="30000"/>
          </a:blip>
          <a:srcRect t="11983"/>
          <a:stretch>
            <a:fillRect/>
          </a:stretch>
        </p:blipFill>
        <p:spPr bwMode="auto">
          <a:xfrm>
            <a:off x="2209800" y="3581400"/>
            <a:ext cx="4408472" cy="2570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113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0"/>
            <a:ext cx="8229600" cy="928694"/>
          </a:xfrm>
        </p:spPr>
        <p:txBody>
          <a:bodyPr>
            <a:noAutofit/>
          </a:bodyPr>
          <a:lstStyle/>
          <a:p>
            <a:pPr algn="r"/>
            <a:r>
              <a:rPr lang="en-US"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OBSERVANCE OF</a:t>
            </a:r>
            <a:br>
              <a:rPr lang="en-US"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GLOBAL HAND WASHING DAY &amp;</a:t>
            </a:r>
            <a:br>
              <a:rPr lang="en-US"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NATIONAL DE-WORMING DAY</a:t>
            </a:r>
            <a:endParaRPr lang="en-IN" sz="32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457200" y="1771471"/>
            <a:ext cx="8229600"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In coordination with H&amp;FW Dept. and PHE Dept. Global Hand Washing Day was observed on 15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October, 2018 and National Deworming Day was also observed in all Schools in the State.</a:t>
            </a:r>
            <a:endParaRPr lang="en-IN" sz="2400" dirty="0">
              <a:latin typeface="Arial" panose="020B0604020202020204" pitchFamily="34" charset="0"/>
              <a:cs typeface="Arial" panose="020B0604020202020204" pitchFamily="34" charset="0"/>
            </a:endParaRPr>
          </a:p>
        </p:txBody>
      </p:sp>
      <p:sp>
        <p:nvSpPr>
          <p:cNvPr id="10"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2051" name="Picture 3" descr="D:\MDM Photo 2018-19\WhatsApp Image 2019-04-26 at 12.51.57 PM.jpeg"/>
          <p:cNvPicPr>
            <a:picLocks noChangeAspect="1" noChangeArrowheads="1"/>
          </p:cNvPicPr>
          <p:nvPr/>
        </p:nvPicPr>
        <p:blipFill>
          <a:blip r:embed="rId3"/>
          <a:srcRect b="18045"/>
          <a:stretch>
            <a:fillRect/>
          </a:stretch>
        </p:blipFill>
        <p:spPr bwMode="auto">
          <a:xfrm>
            <a:off x="228600" y="3334084"/>
            <a:ext cx="2667000" cy="2914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D:\MDM Photo 2018-19\WhatsApp Image 2019-04-26 at 12.46.10 PM.jpeg"/>
          <p:cNvPicPr>
            <a:picLocks noChangeAspect="1" noChangeArrowheads="1"/>
          </p:cNvPicPr>
          <p:nvPr/>
        </p:nvPicPr>
        <p:blipFill>
          <a:blip r:embed="rId4"/>
          <a:srcRect l="10256" t="20000" r="7692" b="6667"/>
          <a:stretch>
            <a:fillRect/>
          </a:stretch>
        </p:blipFill>
        <p:spPr bwMode="auto">
          <a:xfrm>
            <a:off x="2819400" y="3352800"/>
            <a:ext cx="2438400" cy="290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D:\MDM Photo 2\WhatsApp Image 2019-04-30 at 2.28.51 PM.jpeg"/>
          <p:cNvPicPr>
            <a:picLocks noChangeAspect="1" noChangeArrowheads="1"/>
          </p:cNvPicPr>
          <p:nvPr/>
        </p:nvPicPr>
        <p:blipFill>
          <a:blip r:embed="rId5"/>
          <a:srcRect/>
          <a:stretch>
            <a:fillRect/>
          </a:stretch>
        </p:blipFill>
        <p:spPr bwMode="auto">
          <a:xfrm rot="21422237">
            <a:off x="5093846" y="3493859"/>
            <a:ext cx="3454400" cy="2590800"/>
          </a:xfrm>
          <a:prstGeom prst="rect">
            <a:avLst/>
          </a:prstGeom>
          <a:noFill/>
        </p:spPr>
      </p:pic>
    </p:spTree>
    <p:extLst>
      <p:ext uri="{BB962C8B-B14F-4D97-AF65-F5344CB8AC3E}">
        <p14:creationId xmlns:p14="http://schemas.microsoft.com/office/powerpoint/2010/main" val="26689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00106"/>
            <a:ext cx="7753939" cy="928694"/>
          </a:xfrm>
        </p:spPr>
        <p:txBody>
          <a:bodyPr>
            <a:noAutofit/>
          </a:bodyPr>
          <a:lstStyle/>
          <a:p>
            <a:pPr algn="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CELEBRATION OF</a:t>
            </a:r>
            <a:b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br>
            <a:r>
              <a:rPr lang="en-US"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rPr>
              <a:t>RASHTRIYA POSHAN ABHIYAN</a:t>
            </a:r>
            <a:endParaRPr lang="en-IN" sz="3600" dirty="0">
              <a:ln w="3175">
                <a:solidFill>
                  <a:schemeClr val="bg1"/>
                </a:solidFill>
              </a:ln>
              <a:solidFill>
                <a:schemeClr val="accent6">
                  <a:lumMod val="50000"/>
                </a:schemeClr>
              </a:solidFill>
              <a:effectLst>
                <a:outerShdw blurRad="50800" dist="38100" dir="2700000" algn="tl" rotWithShape="0">
                  <a:prstClr val="black">
                    <a:alpha val="40000"/>
                  </a:prst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90" y="476671"/>
            <a:ext cx="946563" cy="1025842"/>
          </a:xfrm>
          <a:prstGeom prst="rect">
            <a:avLst/>
          </a:prstGeom>
          <a:effectLst/>
        </p:spPr>
      </p:pic>
      <p:sp>
        <p:nvSpPr>
          <p:cNvPr id="7" name="TextBox 6"/>
          <p:cNvSpPr txBox="1"/>
          <p:nvPr/>
        </p:nvSpPr>
        <p:spPr>
          <a:xfrm>
            <a:off x="323528" y="1933074"/>
            <a:ext cx="8229600" cy="1015663"/>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	In collaboration with Social Welfare Department, Rashtriya Poshan Maah was observed in the State. Certain activities were performed during 2018.</a:t>
            </a:r>
            <a:endParaRPr lang="en-IN" sz="2000" dirty="0">
              <a:latin typeface="Arial" panose="020B0604020202020204" pitchFamily="34" charset="0"/>
              <a:cs typeface="Arial" panose="020B0604020202020204" pitchFamily="34" charset="0"/>
            </a:endParaRPr>
          </a:p>
        </p:txBody>
      </p:sp>
      <p:sp>
        <p:nvSpPr>
          <p:cNvPr id="10" name="Footer Placeholder 4"/>
          <p:cNvSpPr>
            <a:spLocks noGrp="1"/>
          </p:cNvSpPr>
          <p:nvPr>
            <p:ph type="ftr" sz="quarter" idx="11"/>
          </p:nvPr>
        </p:nvSpPr>
        <p:spPr>
          <a:xfrm>
            <a:off x="2764639" y="6459786"/>
            <a:ext cx="4327641" cy="365125"/>
          </a:xfrm>
        </p:spPr>
        <p:txBody>
          <a:bodyPr/>
          <a:lstStyle/>
          <a:p>
            <a:r>
              <a:rPr lang="en-US" sz="1800" dirty="0">
                <a:latin typeface="Trajan Pro" panose="02020502050506020301" pitchFamily="18" charset="0"/>
              </a:rPr>
              <a:t>Mid-Day Meal Scheme : MIZORAM</a:t>
            </a:r>
            <a:endParaRPr lang="en-IN" sz="1800" dirty="0">
              <a:latin typeface="Trajan Pro" panose="02020502050506020301" pitchFamily="18" charset="0"/>
            </a:endParaRPr>
          </a:p>
        </p:txBody>
      </p:sp>
      <p:pic>
        <p:nvPicPr>
          <p:cNvPr id="1027" name="Picture 3" descr="D:\MDM Photo 2018-19\Global Hand Washing Day (1).jpeg"/>
          <p:cNvPicPr>
            <a:picLocks noChangeAspect="1" noChangeArrowheads="1"/>
          </p:cNvPicPr>
          <p:nvPr/>
        </p:nvPicPr>
        <p:blipFill>
          <a:blip r:embed="rId3"/>
          <a:srcRect/>
          <a:stretch>
            <a:fillRect/>
          </a:stretch>
        </p:blipFill>
        <p:spPr bwMode="auto">
          <a:xfrm>
            <a:off x="533400" y="3352800"/>
            <a:ext cx="3276600" cy="245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3" descr="D:\Downloads\WhatsApp Image 2018-11-13 at 8.40.26 PM.jpeg"/>
          <p:cNvPicPr>
            <a:picLocks noChangeAspect="1" noChangeArrowheads="1"/>
          </p:cNvPicPr>
          <p:nvPr/>
        </p:nvPicPr>
        <p:blipFill>
          <a:blip r:embed="rId4"/>
          <a:srcRect/>
          <a:stretch>
            <a:fillRect/>
          </a:stretch>
        </p:blipFill>
        <p:spPr bwMode="auto">
          <a:xfrm>
            <a:off x="3733800" y="2971800"/>
            <a:ext cx="2362200" cy="3149600"/>
          </a:xfrm>
          <a:prstGeom prst="rect">
            <a:avLst/>
          </a:prstGeom>
          <a:noFill/>
        </p:spPr>
      </p:pic>
      <p:pic>
        <p:nvPicPr>
          <p:cNvPr id="1026" name="Picture 2" descr="D:\Downloads\WhatsApp Image 2018-11-16 at 12.10.42 PM.jpeg"/>
          <p:cNvPicPr>
            <a:picLocks noChangeAspect="1" noChangeArrowheads="1"/>
          </p:cNvPicPr>
          <p:nvPr/>
        </p:nvPicPr>
        <p:blipFill>
          <a:blip r:embed="rId5" cstate="print"/>
          <a:srcRect l="15441" r="5147" b="11765"/>
          <a:stretch>
            <a:fillRect/>
          </a:stretch>
        </p:blipFill>
        <p:spPr bwMode="auto">
          <a:xfrm>
            <a:off x="5943600" y="3581400"/>
            <a:ext cx="2743200" cy="2285999"/>
          </a:xfrm>
          <a:prstGeom prst="rect">
            <a:avLst/>
          </a:prstGeom>
          <a:noFill/>
        </p:spPr>
      </p:pic>
    </p:spTree>
    <p:extLst>
      <p:ext uri="{BB962C8B-B14F-4D97-AF65-F5344CB8AC3E}">
        <p14:creationId xmlns:p14="http://schemas.microsoft.com/office/powerpoint/2010/main" val="10709177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518</Words>
  <Application>Microsoft Office PowerPoint</Application>
  <PresentationFormat>On-screen Show (4:3)</PresentationFormat>
  <Paragraphs>165</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Calibri Light</vt:lpstr>
      <vt:lpstr>Trajan Pro</vt:lpstr>
      <vt:lpstr>Retrospect</vt:lpstr>
      <vt:lpstr>AWP&amp;B 2019-20 MID-DAY MEAL SCHEME mizoram</vt:lpstr>
      <vt:lpstr>performance during 2018 - 2019</vt:lpstr>
      <vt:lpstr>SCHOOLS</vt:lpstr>
      <vt:lpstr>STUDENTS COVERAGE</vt:lpstr>
      <vt:lpstr>ENGAGEMENT OF COOK-CUM HELPER</vt:lpstr>
      <vt:lpstr>SOCIAL AUDIT</vt:lpstr>
      <vt:lpstr>FOOD SAMPLE TESTING</vt:lpstr>
      <vt:lpstr>OBSERVANCE OF GLOBAL HAND WASHING DAY &amp; NATIONAL DE-WORMING DAY</vt:lpstr>
      <vt:lpstr>CELEBRATION OF RASHTRIYA POSHAN ABHIYAN</vt:lpstr>
      <vt:lpstr>INSPECTION &amp; MONITORING</vt:lpstr>
      <vt:lpstr>COVERAGE UNDER RBSK (SCHOOL HEALTH) - 2018-19</vt:lpstr>
      <vt:lpstr>COVERAGE UNDER RBSK- HEALTH CHECK UP</vt:lpstr>
      <vt:lpstr>NUTRITIONAL KITCHEN GARDENS IN THE STATE</vt:lpstr>
      <vt:lpstr>KITCHEN GARDENS IN THE STATE</vt:lpstr>
      <vt:lpstr>BEST PRACTICES</vt:lpstr>
      <vt:lpstr>COMMUNITY PARTICIPATION</vt:lpstr>
      <vt:lpstr>COMMUNITY PARTICIPATION</vt:lpstr>
      <vt:lpstr>COMMUNITY PARTICIPATION</vt:lpstr>
      <vt:lpstr>ISSUES</vt:lpstr>
      <vt:lpstr>ISSUES</vt:lpstr>
      <vt:lpstr>ISSUES</vt:lpstr>
      <vt:lpstr>TARGETS</vt:lpstr>
      <vt:lpstr>TARGETS FOR IMPROVEMENT DURING 2019-2020</vt:lpstr>
      <vt:lpstr>PROPOSAL FOR 2019-20</vt:lpstr>
      <vt:lpstr>PROPOSAL FOR 2019-20 Physical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MID-DAY MEAL SCHEME PERFORMANCE 2017 - 2018</dc:title>
  <dc:creator>hp</dc:creator>
  <cp:lastModifiedBy>edcil isunit</cp:lastModifiedBy>
  <cp:revision>273</cp:revision>
  <dcterms:created xsi:type="dcterms:W3CDTF">2018-05-04T07:51:34Z</dcterms:created>
  <dcterms:modified xsi:type="dcterms:W3CDTF">2019-05-19T10:21:55Z</dcterms:modified>
</cp:coreProperties>
</file>